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7" r:id="rId2"/>
    <p:sldId id="298" r:id="rId3"/>
    <p:sldId id="258" r:id="rId4"/>
    <p:sldId id="267" r:id="rId5"/>
    <p:sldId id="256" r:id="rId6"/>
    <p:sldId id="257"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9" r:id="rId26"/>
    <p:sldId id="289" r:id="rId27"/>
    <p:sldId id="278" r:id="rId28"/>
    <p:sldId id="280" r:id="rId29"/>
    <p:sldId id="292" r:id="rId30"/>
    <p:sldId id="293" r:id="rId31"/>
    <p:sldId id="294" r:id="rId32"/>
    <p:sldId id="295" r:id="rId33"/>
    <p:sldId id="281" r:id="rId34"/>
    <p:sldId id="283" r:id="rId35"/>
    <p:sldId id="284" r:id="rId36"/>
    <p:sldId id="285" r:id="rId37"/>
    <p:sldId id="286" r:id="rId38"/>
    <p:sldId id="287" r:id="rId39"/>
    <p:sldId id="288" r:id="rId40"/>
    <p:sldId id="290" r:id="rId41"/>
    <p:sldId id="296" r:id="rId42"/>
    <p:sldId id="291"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1" autoAdjust="0"/>
    <p:restoredTop sz="94624" autoAdjust="0"/>
  </p:normalViewPr>
  <p:slideViewPr>
    <p:cSldViewPr>
      <p:cViewPr varScale="1">
        <p:scale>
          <a:sx n="70" d="100"/>
          <a:sy n="70" d="100"/>
        </p:scale>
        <p:origin x="7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26.02.2019</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dirty="0"/>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t>‹#›</a:t>
            </a:fld>
            <a:endParaRPr lang="ru-RU" dirty="0"/>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t>‹#›</a:t>
            </a:fld>
            <a:endParaRPr lang="ru-RU" dirty="0"/>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t>26.02.2019</a:t>
            </a:fld>
            <a:endParaRPr lang="ru-RU" dirty="0"/>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dirty="0"/>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B4C71EC6-210F-42DE-9C53-41977AD35B3D}" type="datetimeFigureOut">
              <a:rPr lang="ru-RU" smtClean="0"/>
              <a:t>26.02.2019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26.02.2019</a:t>
            </a:fld>
            <a:endParaRPr lang="ru-RU" dirty="0"/>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dirty="0"/>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t>‹#›</a:t>
            </a:fld>
            <a:endParaRPr lang="ru-RU" dirty="0"/>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26.02.2019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t>26.02.2019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dirty="0"/>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Дата 4"/>
          <p:cNvSpPr>
            <a:spLocks noGrp="1"/>
          </p:cNvSpPr>
          <p:nvPr>
            <p:ph type="dt" sz="half" idx="10"/>
          </p:nvPr>
        </p:nvSpPr>
        <p:spPr/>
        <p:txBody>
          <a:bodyPr/>
          <a:lstStyle/>
          <a:p>
            <a:fld id="{B4C71EC6-210F-42DE-9C53-41977AD35B3D}" type="datetimeFigureOut">
              <a:rPr lang="ru-RU" smtClean="0"/>
              <a:t>26.02.2019</a:t>
            </a:fld>
            <a:endParaRPr lang="ru-RU" dirty="0"/>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Дата 4"/>
          <p:cNvSpPr>
            <a:spLocks noGrp="1"/>
          </p:cNvSpPr>
          <p:nvPr>
            <p:ph type="dt" sz="half" idx="10"/>
          </p:nvPr>
        </p:nvSpPr>
        <p:spPr>
          <a:xfrm>
            <a:off x="5788152" y="6404984"/>
            <a:ext cx="3044952" cy="365760"/>
          </a:xfrm>
        </p:spPr>
        <p:txBody>
          <a:bodyPr/>
          <a:lstStyle/>
          <a:p>
            <a:fld id="{B4C71EC6-210F-42DE-9C53-41977AD35B3D}" type="datetimeFigureOut">
              <a:rPr lang="ru-RU" smtClean="0"/>
              <a:t>26.02.2019</a:t>
            </a:fld>
            <a:endParaRPr lang="ru-RU" dirty="0"/>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t>26.02.2019</a:t>
            </a:fld>
            <a:endParaRPr lang="ru-RU" dirty="0"/>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dirty="0"/>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t>‹#›</a:t>
            </a:fld>
            <a:endParaRPr lang="ru-RU" dirty="0"/>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39.xml"/><Relationship Id="rId5" Type="http://schemas.openxmlformats.org/officeDocument/2006/relationships/slide" Target="slide34.xml"/><Relationship Id="rId4" Type="http://schemas.openxmlformats.org/officeDocument/2006/relationships/slide" Target="slide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slide" Target="slide14.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slide" Target="slide14.xml"/></Relationships>
</file>

<file path=ppt/slides/_rels/slide3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allforchildren.ru/"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40.xml"/><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27.xml"/><Relationship Id="rId5" Type="http://schemas.openxmlformats.org/officeDocument/2006/relationships/slide" Target="slide22.xml"/><Relationship Id="rId4" Type="http://schemas.openxmlformats.org/officeDocument/2006/relationships/slide" Target="slid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1872208"/>
          </a:xfrm>
        </p:spPr>
        <p:txBody>
          <a:bodyPr>
            <a:noAutofit/>
          </a:bodyPr>
          <a:lstStyle/>
          <a:p>
            <a:r>
              <a:rPr lang="ru-RU" sz="6000" dirty="0" smtClean="0"/>
              <a:t>Вместе играем, </a:t>
            </a:r>
            <a:br>
              <a:rPr lang="ru-RU" sz="6000" dirty="0" smtClean="0"/>
            </a:br>
            <a:r>
              <a:rPr lang="ru-RU" sz="6000" dirty="0" smtClean="0"/>
              <a:t>падежи изучаем</a:t>
            </a:r>
            <a:endParaRPr lang="ru-RU" sz="6000" dirty="0"/>
          </a:p>
        </p:txBody>
      </p:sp>
      <p:sp>
        <p:nvSpPr>
          <p:cNvPr id="3" name="Подзаголовок 2"/>
          <p:cNvSpPr>
            <a:spLocks noGrp="1"/>
          </p:cNvSpPr>
          <p:nvPr>
            <p:ph type="subTitle" idx="1"/>
          </p:nvPr>
        </p:nvSpPr>
        <p:spPr>
          <a:xfrm>
            <a:off x="1371600" y="4725144"/>
            <a:ext cx="6400800" cy="864096"/>
          </a:xfrm>
        </p:spPr>
        <p:txBody>
          <a:bodyPr>
            <a:normAutofit lnSpcReduction="10000"/>
          </a:bodyPr>
          <a:lstStyle/>
          <a:p>
            <a:r>
              <a:rPr lang="ru-RU" dirty="0"/>
              <a:t>ГУО «Средняя школа № 2 г. Докшицы»</a:t>
            </a:r>
          </a:p>
          <a:p>
            <a:r>
              <a:rPr lang="ru-RU" dirty="0" smtClean="0"/>
              <a:t>Учитель- дефектолог </a:t>
            </a:r>
          </a:p>
          <a:p>
            <a:r>
              <a:rPr lang="ru-RU" dirty="0" smtClean="0"/>
              <a:t>Корнилович Татьяна Леонидовна</a:t>
            </a:r>
          </a:p>
        </p:txBody>
      </p:sp>
    </p:spTree>
    <p:extLst>
      <p:ext uri="{BB962C8B-B14F-4D97-AF65-F5344CB8AC3E}">
        <p14:creationId xmlns:p14="http://schemas.microsoft.com/office/powerpoint/2010/main" val="2304063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latin typeface="Times New Roman" pitchFamily="18" charset="0"/>
                <a:cs typeface="Times New Roman" pitchFamily="18" charset="0"/>
              </a:rPr>
              <a:t>Замени словосочетание по образцу</a:t>
            </a:r>
            <a:endParaRPr lang="ru-RU" dirty="0">
              <a:solidFill>
                <a:schemeClr val="tx1"/>
              </a:solidFill>
              <a:latin typeface="Times New Roman" pitchFamily="18" charset="0"/>
              <a:cs typeface="Times New Roman" pitchFamily="18" charset="0"/>
            </a:endParaRPr>
          </a:p>
        </p:txBody>
      </p:sp>
      <p:sp>
        <p:nvSpPr>
          <p:cNvPr id="3" name="TextBox 2"/>
          <p:cNvSpPr txBox="1"/>
          <p:nvPr/>
        </p:nvSpPr>
        <p:spPr>
          <a:xfrm>
            <a:off x="467544" y="1556792"/>
            <a:ext cx="8352928" cy="4031873"/>
          </a:xfrm>
          <a:prstGeom prst="rect">
            <a:avLst/>
          </a:prstGeom>
          <a:noFill/>
        </p:spPr>
        <p:txBody>
          <a:bodyPr wrap="square" rtlCol="0">
            <a:spAutoFit/>
          </a:bodyPr>
          <a:lstStyle/>
          <a:p>
            <a:r>
              <a:rPr lang="ru-RU" sz="3200" dirty="0" smtClean="0">
                <a:solidFill>
                  <a:srgbClr val="7030A0"/>
                </a:solidFill>
              </a:rPr>
              <a:t>Костяная ручка – ручка из кости </a:t>
            </a:r>
          </a:p>
          <a:p>
            <a:endParaRPr lang="ru-RU" sz="3200" dirty="0" smtClean="0">
              <a:solidFill>
                <a:srgbClr val="7030A0"/>
              </a:solidFill>
            </a:endParaRPr>
          </a:p>
          <a:p>
            <a:pPr algn="just"/>
            <a:r>
              <a:rPr lang="ru-RU" sz="3200" dirty="0" smtClean="0">
                <a:solidFill>
                  <a:srgbClr val="7030A0"/>
                </a:solidFill>
              </a:rPr>
              <a:t>Кирпичный дом, глиняный кувшин, снежная баба, серебряное кольцо, деревянная ложка, чугунная плита, фарфоровая ваза, фанерная дверца, стальное перо, кожаный ремень, шерстяной шарф, шёлковая ткань.</a:t>
            </a:r>
            <a:endParaRPr lang="ru-RU" sz="3200" dirty="0">
              <a:solidFill>
                <a:srgbClr val="7030A0"/>
              </a:solidFill>
            </a:endParaRPr>
          </a:p>
        </p:txBody>
      </p:sp>
    </p:spTree>
    <p:extLst>
      <p:ext uri="{BB962C8B-B14F-4D97-AF65-F5344CB8AC3E}">
        <p14:creationId xmlns:p14="http://schemas.microsoft.com/office/powerpoint/2010/main" val="921953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У кого какие детёныши?</a:t>
            </a:r>
            <a:endParaRPr lang="ru-RU" dirty="0">
              <a:solidFill>
                <a:schemeClr val="tx1"/>
              </a:solidFill>
            </a:endParaRPr>
          </a:p>
        </p:txBody>
      </p:sp>
      <p:sp>
        <p:nvSpPr>
          <p:cNvPr id="3" name="TextBox 2"/>
          <p:cNvSpPr txBox="1"/>
          <p:nvPr/>
        </p:nvSpPr>
        <p:spPr>
          <a:xfrm>
            <a:off x="539552" y="2276872"/>
            <a:ext cx="8064896" cy="3108543"/>
          </a:xfrm>
          <a:prstGeom prst="rect">
            <a:avLst/>
          </a:prstGeom>
          <a:noFill/>
        </p:spPr>
        <p:txBody>
          <a:bodyPr wrap="square" numCol="3" rtlCol="0">
            <a:spAutoFit/>
          </a:bodyPr>
          <a:lstStyle/>
          <a:p>
            <a:r>
              <a:rPr lang="ru-RU" sz="2800" dirty="0" smtClean="0">
                <a:solidFill>
                  <a:srgbClr val="7030A0"/>
                </a:solidFill>
              </a:rPr>
              <a:t>Котёнок у …</a:t>
            </a:r>
          </a:p>
          <a:p>
            <a:r>
              <a:rPr lang="ru-RU" sz="2800" dirty="0" smtClean="0">
                <a:solidFill>
                  <a:srgbClr val="7030A0"/>
                </a:solidFill>
              </a:rPr>
              <a:t>Щенок у …</a:t>
            </a:r>
          </a:p>
          <a:p>
            <a:r>
              <a:rPr lang="ru-RU" sz="2800" dirty="0" smtClean="0">
                <a:solidFill>
                  <a:srgbClr val="7030A0"/>
                </a:solidFill>
              </a:rPr>
              <a:t>Мышата у …</a:t>
            </a:r>
          </a:p>
          <a:p>
            <a:r>
              <a:rPr lang="ru-RU" sz="2800" dirty="0" smtClean="0">
                <a:solidFill>
                  <a:srgbClr val="7030A0"/>
                </a:solidFill>
              </a:rPr>
              <a:t>Зайчата у …</a:t>
            </a:r>
          </a:p>
          <a:p>
            <a:r>
              <a:rPr lang="ru-RU" sz="2800" dirty="0" smtClean="0">
                <a:solidFill>
                  <a:srgbClr val="7030A0"/>
                </a:solidFill>
              </a:rPr>
              <a:t>Цыплята у…</a:t>
            </a:r>
          </a:p>
          <a:p>
            <a:r>
              <a:rPr lang="ru-RU" sz="2800" dirty="0" smtClean="0">
                <a:solidFill>
                  <a:srgbClr val="7030A0"/>
                </a:solidFill>
              </a:rPr>
              <a:t>Утята у …         </a:t>
            </a:r>
          </a:p>
          <a:p>
            <a:r>
              <a:rPr lang="ru-RU" sz="2800" dirty="0" smtClean="0">
                <a:solidFill>
                  <a:srgbClr val="7030A0"/>
                </a:solidFill>
              </a:rPr>
              <a:t>Козлёнок у …</a:t>
            </a:r>
          </a:p>
          <a:p>
            <a:r>
              <a:rPr lang="ru-RU" sz="2800" dirty="0" smtClean="0">
                <a:solidFill>
                  <a:srgbClr val="7030A0"/>
                </a:solidFill>
              </a:rPr>
              <a:t>Поросенок у …</a:t>
            </a:r>
          </a:p>
          <a:p>
            <a:r>
              <a:rPr lang="ru-RU" sz="2800" dirty="0" smtClean="0">
                <a:solidFill>
                  <a:srgbClr val="7030A0"/>
                </a:solidFill>
              </a:rPr>
              <a:t>Ягнёнок у …</a:t>
            </a:r>
          </a:p>
          <a:p>
            <a:r>
              <a:rPr lang="ru-RU" sz="2800" dirty="0" smtClean="0">
                <a:solidFill>
                  <a:srgbClr val="7030A0"/>
                </a:solidFill>
              </a:rPr>
              <a:t>Теленок у…</a:t>
            </a:r>
          </a:p>
          <a:p>
            <a:r>
              <a:rPr lang="ru-RU" sz="2800" dirty="0" smtClean="0">
                <a:solidFill>
                  <a:srgbClr val="7030A0"/>
                </a:solidFill>
              </a:rPr>
              <a:t>Бельчата у…</a:t>
            </a:r>
          </a:p>
          <a:p>
            <a:r>
              <a:rPr lang="ru-RU" sz="2800" dirty="0" smtClean="0">
                <a:solidFill>
                  <a:srgbClr val="7030A0"/>
                </a:solidFill>
              </a:rPr>
              <a:t>Лисята у…</a:t>
            </a:r>
          </a:p>
          <a:p>
            <a:r>
              <a:rPr lang="ru-RU" sz="2800" dirty="0" smtClean="0">
                <a:solidFill>
                  <a:srgbClr val="7030A0"/>
                </a:solidFill>
              </a:rPr>
              <a:t>Волчата у …</a:t>
            </a:r>
          </a:p>
          <a:p>
            <a:r>
              <a:rPr lang="ru-RU" sz="2800" dirty="0" smtClean="0">
                <a:solidFill>
                  <a:srgbClr val="7030A0"/>
                </a:solidFill>
              </a:rPr>
              <a:t>Медвежата у…</a:t>
            </a:r>
          </a:p>
          <a:p>
            <a:r>
              <a:rPr lang="ru-RU" sz="2800" dirty="0" smtClean="0">
                <a:solidFill>
                  <a:srgbClr val="7030A0"/>
                </a:solidFill>
              </a:rPr>
              <a:t>Гусята у…</a:t>
            </a:r>
          </a:p>
          <a:p>
            <a:r>
              <a:rPr lang="ru-RU" sz="2800" dirty="0" smtClean="0">
                <a:solidFill>
                  <a:srgbClr val="7030A0"/>
                </a:solidFill>
              </a:rPr>
              <a:t>Совята у…</a:t>
            </a:r>
          </a:p>
          <a:p>
            <a:r>
              <a:rPr lang="ru-RU" sz="2800" dirty="0" smtClean="0">
                <a:solidFill>
                  <a:srgbClr val="7030A0"/>
                </a:solidFill>
              </a:rPr>
              <a:t>Галчата у…</a:t>
            </a:r>
          </a:p>
          <a:p>
            <a:r>
              <a:rPr lang="ru-RU" sz="2800" dirty="0" smtClean="0">
                <a:solidFill>
                  <a:srgbClr val="7030A0"/>
                </a:solidFill>
              </a:rPr>
              <a:t>Скворчата у…</a:t>
            </a:r>
          </a:p>
          <a:p>
            <a:r>
              <a:rPr lang="ru-RU" sz="2800" dirty="0" smtClean="0">
                <a:solidFill>
                  <a:srgbClr val="7030A0"/>
                </a:solidFill>
              </a:rPr>
              <a:t>Крольчата у …</a:t>
            </a:r>
          </a:p>
          <a:p>
            <a:r>
              <a:rPr lang="ru-RU" sz="2800" dirty="0" smtClean="0">
                <a:solidFill>
                  <a:srgbClr val="7030A0"/>
                </a:solidFill>
              </a:rPr>
              <a:t>Индюшата у …</a:t>
            </a:r>
          </a:p>
          <a:p>
            <a:r>
              <a:rPr lang="ru-RU" sz="2800" dirty="0" smtClean="0">
                <a:solidFill>
                  <a:srgbClr val="7030A0"/>
                </a:solidFill>
              </a:rPr>
              <a:t>Ежата у…</a:t>
            </a:r>
            <a:endParaRPr lang="ru-RU" sz="2800" dirty="0">
              <a:solidFill>
                <a:srgbClr val="7030A0"/>
              </a:solidFill>
            </a:endParaRPr>
          </a:p>
        </p:txBody>
      </p:sp>
    </p:spTree>
    <p:extLst>
      <p:ext uri="{BB962C8B-B14F-4D97-AF65-F5344CB8AC3E}">
        <p14:creationId xmlns:p14="http://schemas.microsoft.com/office/powerpoint/2010/main" val="957815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Раскрой скобки в предложении</a:t>
            </a:r>
            <a:endParaRPr lang="ru-RU" dirty="0">
              <a:solidFill>
                <a:schemeClr val="tx1"/>
              </a:solidFill>
            </a:endParaRPr>
          </a:p>
        </p:txBody>
      </p:sp>
      <p:sp>
        <p:nvSpPr>
          <p:cNvPr id="3" name="TextBox 2"/>
          <p:cNvSpPr txBox="1"/>
          <p:nvPr/>
        </p:nvSpPr>
        <p:spPr>
          <a:xfrm>
            <a:off x="170530" y="2060848"/>
            <a:ext cx="8793957" cy="3046988"/>
          </a:xfrm>
          <a:prstGeom prst="rect">
            <a:avLst/>
          </a:prstGeom>
          <a:noFill/>
        </p:spPr>
        <p:txBody>
          <a:bodyPr wrap="square" numCol="2" rtlCol="0">
            <a:spAutoFit/>
          </a:bodyPr>
          <a:lstStyle/>
          <a:p>
            <a:r>
              <a:rPr lang="ru-RU" sz="2400" dirty="0" smtClean="0">
                <a:solidFill>
                  <a:srgbClr val="7030A0"/>
                </a:solidFill>
              </a:rPr>
              <a:t>Выпей стакан (кисель). </a:t>
            </a:r>
          </a:p>
          <a:p>
            <a:r>
              <a:rPr lang="ru-RU" sz="2400" dirty="0" smtClean="0">
                <a:solidFill>
                  <a:srgbClr val="7030A0"/>
                </a:solidFill>
              </a:rPr>
              <a:t>Добавь ложку (масло).</a:t>
            </a:r>
          </a:p>
          <a:p>
            <a:r>
              <a:rPr lang="ru-RU" sz="2400" dirty="0" smtClean="0">
                <a:solidFill>
                  <a:srgbClr val="7030A0"/>
                </a:solidFill>
              </a:rPr>
              <a:t>Налей чашку (молоко). </a:t>
            </a:r>
          </a:p>
          <a:p>
            <a:r>
              <a:rPr lang="ru-RU" sz="2400" dirty="0" smtClean="0">
                <a:solidFill>
                  <a:srgbClr val="7030A0"/>
                </a:solidFill>
              </a:rPr>
              <a:t>Отрежь ломтик (хлеб).</a:t>
            </a:r>
          </a:p>
          <a:p>
            <a:r>
              <a:rPr lang="ru-RU" sz="2400" dirty="0" smtClean="0">
                <a:solidFill>
                  <a:srgbClr val="7030A0"/>
                </a:solidFill>
              </a:rPr>
              <a:t>Набери бидон (малина).</a:t>
            </a:r>
          </a:p>
          <a:p>
            <a:r>
              <a:rPr lang="ru-RU" sz="2400" dirty="0" smtClean="0">
                <a:solidFill>
                  <a:srgbClr val="7030A0"/>
                </a:solidFill>
              </a:rPr>
              <a:t>Возьми кусок (пирог).</a:t>
            </a:r>
          </a:p>
          <a:p>
            <a:r>
              <a:rPr lang="ru-RU" sz="2400" dirty="0" smtClean="0">
                <a:solidFill>
                  <a:srgbClr val="7030A0"/>
                </a:solidFill>
              </a:rPr>
              <a:t>Принеси ведро (вода).</a:t>
            </a:r>
          </a:p>
          <a:p>
            <a:r>
              <a:rPr lang="ru-RU" sz="2400" dirty="0" smtClean="0">
                <a:solidFill>
                  <a:srgbClr val="7030A0"/>
                </a:solidFill>
              </a:rPr>
              <a:t>Положи ложку (мёд).</a:t>
            </a:r>
          </a:p>
          <a:p>
            <a:r>
              <a:rPr lang="ru-RU" sz="2400" dirty="0" smtClean="0">
                <a:solidFill>
                  <a:srgbClr val="7030A0"/>
                </a:solidFill>
              </a:rPr>
              <a:t>Набери корзину (грибы).</a:t>
            </a:r>
          </a:p>
          <a:p>
            <a:r>
              <a:rPr lang="ru-RU" sz="2400" dirty="0" smtClean="0">
                <a:solidFill>
                  <a:srgbClr val="7030A0"/>
                </a:solidFill>
              </a:rPr>
              <a:t>Купи два метра (лента).</a:t>
            </a:r>
          </a:p>
          <a:p>
            <a:r>
              <a:rPr lang="ru-RU" sz="2400" dirty="0" smtClean="0">
                <a:solidFill>
                  <a:srgbClr val="7030A0"/>
                </a:solidFill>
              </a:rPr>
              <a:t>Это плащ моей (мама).</a:t>
            </a:r>
          </a:p>
          <a:p>
            <a:r>
              <a:rPr lang="ru-RU" sz="2400" dirty="0" smtClean="0">
                <a:solidFill>
                  <a:srgbClr val="7030A0"/>
                </a:solidFill>
              </a:rPr>
              <a:t>Я рассыпал краски (сестра).</a:t>
            </a:r>
          </a:p>
          <a:p>
            <a:r>
              <a:rPr lang="ru-RU" sz="2400" dirty="0" smtClean="0">
                <a:solidFill>
                  <a:srgbClr val="7030A0"/>
                </a:solidFill>
              </a:rPr>
              <a:t>Я поднял шарф (дедушка).</a:t>
            </a:r>
          </a:p>
          <a:p>
            <a:r>
              <a:rPr lang="ru-RU" sz="2400" dirty="0" smtClean="0">
                <a:solidFill>
                  <a:srgbClr val="7030A0"/>
                </a:solidFill>
              </a:rPr>
              <a:t>На стуле портфель (брат).</a:t>
            </a:r>
          </a:p>
          <a:p>
            <a:r>
              <a:rPr lang="ru-RU" sz="2400" dirty="0" smtClean="0">
                <a:solidFill>
                  <a:srgbClr val="7030A0"/>
                </a:solidFill>
              </a:rPr>
              <a:t>Я слышал голос (бабушка)</a:t>
            </a:r>
          </a:p>
          <a:p>
            <a:r>
              <a:rPr lang="ru-RU" sz="2400" dirty="0" smtClean="0">
                <a:solidFill>
                  <a:srgbClr val="7030A0"/>
                </a:solidFill>
              </a:rPr>
              <a:t>Я взял инструменты (папа).</a:t>
            </a:r>
            <a:endParaRPr lang="ru-RU" sz="2400" dirty="0">
              <a:solidFill>
                <a:srgbClr val="7030A0"/>
              </a:solidFill>
            </a:endParaRPr>
          </a:p>
        </p:txBody>
      </p:sp>
    </p:spTree>
    <p:extLst>
      <p:ext uri="{BB962C8B-B14F-4D97-AF65-F5344CB8AC3E}">
        <p14:creationId xmlns:p14="http://schemas.microsoft.com/office/powerpoint/2010/main" val="41408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Закончи предложение ответив на вопросы кого? чего?</a:t>
            </a:r>
            <a:endParaRPr lang="ru-RU" dirty="0">
              <a:solidFill>
                <a:schemeClr val="tx1"/>
              </a:solidFill>
            </a:endParaRPr>
          </a:p>
        </p:txBody>
      </p:sp>
      <p:sp>
        <p:nvSpPr>
          <p:cNvPr id="3" name="TextBox 2"/>
          <p:cNvSpPr txBox="1"/>
          <p:nvPr/>
        </p:nvSpPr>
        <p:spPr>
          <a:xfrm>
            <a:off x="392266" y="1484784"/>
            <a:ext cx="8496944" cy="4985980"/>
          </a:xfrm>
          <a:prstGeom prst="rect">
            <a:avLst/>
          </a:prstGeom>
          <a:noFill/>
        </p:spPr>
        <p:txBody>
          <a:bodyPr wrap="square" numCol="1" rtlCol="0">
            <a:spAutoFit/>
          </a:bodyPr>
          <a:lstStyle/>
          <a:p>
            <a:pPr algn="just"/>
            <a:r>
              <a:rPr lang="ru-RU" sz="2400" dirty="0" smtClean="0"/>
              <a:t>Гусь больше (утка). Верёвка крепче (шнурок).  Муха меньше (жук). Волос тоньше (нитка). Горы выше (холмы). Ручей мельче (река). Солнце ярче (луна). Тыква крупнее (дыня).</a:t>
            </a:r>
          </a:p>
          <a:p>
            <a:pPr algn="ctr"/>
            <a:r>
              <a:rPr lang="ru-RU" sz="3000" dirty="0" smtClean="0"/>
              <a:t>Дай обратные сопоставления:</a:t>
            </a:r>
          </a:p>
          <a:p>
            <a:pPr algn="just"/>
            <a:r>
              <a:rPr lang="ru-RU" sz="2400" dirty="0" smtClean="0"/>
              <a:t>Утка меньше …</a:t>
            </a:r>
          </a:p>
          <a:p>
            <a:pPr algn="just"/>
            <a:r>
              <a:rPr lang="ru-RU" sz="2400" dirty="0" smtClean="0"/>
              <a:t>Шнурок слабее…</a:t>
            </a:r>
          </a:p>
          <a:p>
            <a:pPr algn="just"/>
            <a:r>
              <a:rPr lang="ru-RU" sz="2400" dirty="0" smtClean="0"/>
              <a:t>Жук больше…</a:t>
            </a:r>
          </a:p>
          <a:p>
            <a:pPr algn="just"/>
            <a:r>
              <a:rPr lang="ru-RU" sz="2400" dirty="0" smtClean="0"/>
              <a:t>Нитка толще…</a:t>
            </a:r>
          </a:p>
          <a:p>
            <a:pPr algn="just"/>
            <a:r>
              <a:rPr lang="ru-RU" sz="2400" dirty="0" smtClean="0"/>
              <a:t>Холмы ниже…</a:t>
            </a:r>
          </a:p>
          <a:p>
            <a:pPr algn="just"/>
            <a:r>
              <a:rPr lang="ru-RU" sz="2400" dirty="0" smtClean="0"/>
              <a:t>Река глубже…</a:t>
            </a:r>
          </a:p>
          <a:p>
            <a:pPr algn="just"/>
            <a:r>
              <a:rPr lang="ru-RU" sz="2400" dirty="0" smtClean="0"/>
              <a:t>Луна бледнее…</a:t>
            </a:r>
          </a:p>
          <a:p>
            <a:pPr algn="just"/>
            <a:r>
              <a:rPr lang="ru-RU" sz="2400" dirty="0" smtClean="0"/>
              <a:t>Дыня меньше…</a:t>
            </a:r>
          </a:p>
        </p:txBody>
      </p:sp>
      <p:sp>
        <p:nvSpPr>
          <p:cNvPr id="4" name="Управляющая кнопка: возврат 3">
            <a:hlinkClick r:id="rId2" action="ppaction://hlinksldjump" highlightClick="1"/>
          </p:cNvPr>
          <p:cNvSpPr/>
          <p:nvPr/>
        </p:nvSpPr>
        <p:spPr>
          <a:xfrm>
            <a:off x="8363156" y="6381328"/>
            <a:ext cx="576064" cy="356319"/>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6352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60648"/>
            <a:ext cx="7772400" cy="1584176"/>
          </a:xfrm>
        </p:spPr>
        <p:txBody>
          <a:bodyPr/>
          <a:lstStyle/>
          <a:p>
            <a:r>
              <a:rPr lang="ru-RU" dirty="0" smtClean="0"/>
              <a:t>Дательный падеж</a:t>
            </a:r>
            <a:br>
              <a:rPr lang="ru-RU" dirty="0" smtClean="0"/>
            </a:br>
            <a:r>
              <a:rPr lang="ru-RU" dirty="0" smtClean="0"/>
              <a:t>Кому? Чему? </a:t>
            </a:r>
            <a:endParaRPr lang="ru-RU" dirty="0"/>
          </a:p>
        </p:txBody>
      </p:sp>
      <p:sp>
        <p:nvSpPr>
          <p:cNvPr id="3" name="Текст 2"/>
          <p:cNvSpPr>
            <a:spLocks noGrp="1"/>
          </p:cNvSpPr>
          <p:nvPr>
            <p:ph type="body" idx="1"/>
          </p:nvPr>
        </p:nvSpPr>
        <p:spPr>
          <a:xfrm>
            <a:off x="251520" y="2564904"/>
            <a:ext cx="8712968" cy="3744416"/>
          </a:xfrm>
        </p:spPr>
        <p:txBody>
          <a:bodyPr/>
          <a:lstStyle/>
          <a:p>
            <a:pPr marL="285750" indent="-285750" algn="just">
              <a:buFont typeface="Arial" pitchFamily="34" charset="0"/>
              <a:buChar char="•"/>
            </a:pPr>
            <a:r>
              <a:rPr lang="ru-RU" dirty="0" smtClean="0">
                <a:solidFill>
                  <a:schemeClr val="accent5">
                    <a:lumMod val="50000"/>
                  </a:schemeClr>
                </a:solidFill>
              </a:rPr>
              <a:t>Кому какой инструмент нужен</a:t>
            </a:r>
          </a:p>
          <a:p>
            <a:pPr algn="just"/>
            <a:endParaRPr lang="ru-RU" dirty="0" smtClean="0"/>
          </a:p>
          <a:p>
            <a:pPr algn="just"/>
            <a:r>
              <a:rPr lang="ru-RU" sz="2000" dirty="0" smtClean="0">
                <a:solidFill>
                  <a:srgbClr val="7030A0"/>
                </a:solidFill>
              </a:rPr>
              <a:t>Иголка, нитки</a:t>
            </a:r>
          </a:p>
          <a:p>
            <a:pPr algn="just"/>
            <a:r>
              <a:rPr lang="ru-RU" sz="2000" dirty="0" smtClean="0">
                <a:solidFill>
                  <a:srgbClr val="7030A0"/>
                </a:solidFill>
                <a:hlinkClick r:id="rId2" action="ppaction://hlinksldjump"/>
              </a:rPr>
              <a:t>Скальпель</a:t>
            </a:r>
            <a:r>
              <a:rPr lang="ru-RU" sz="2000" dirty="0" smtClean="0">
                <a:solidFill>
                  <a:srgbClr val="7030A0"/>
                </a:solidFill>
              </a:rPr>
              <a:t>, бинт</a:t>
            </a:r>
          </a:p>
          <a:p>
            <a:pPr algn="just"/>
            <a:r>
              <a:rPr lang="ru-RU" sz="2000" dirty="0" smtClean="0">
                <a:solidFill>
                  <a:srgbClr val="7030A0"/>
                </a:solidFill>
                <a:hlinkClick r:id="rId3" action="ppaction://hlinksldjump"/>
              </a:rPr>
              <a:t>Кисточка, палитра</a:t>
            </a:r>
            <a:endParaRPr lang="ru-RU" sz="2000" dirty="0" smtClean="0">
              <a:solidFill>
                <a:srgbClr val="7030A0"/>
              </a:solidFill>
            </a:endParaRPr>
          </a:p>
          <a:p>
            <a:pPr algn="just"/>
            <a:r>
              <a:rPr lang="ru-RU" sz="2000" dirty="0" smtClean="0">
                <a:solidFill>
                  <a:srgbClr val="7030A0"/>
                </a:solidFill>
                <a:hlinkClick r:id="rId4" action="ppaction://hlinksldjump"/>
              </a:rPr>
              <a:t>Малярная кисть, валик</a:t>
            </a:r>
            <a:endParaRPr lang="ru-RU" sz="2000" dirty="0" smtClean="0">
              <a:solidFill>
                <a:srgbClr val="7030A0"/>
              </a:solidFill>
            </a:endParaRPr>
          </a:p>
          <a:p>
            <a:pPr algn="just"/>
            <a:r>
              <a:rPr lang="ru-RU" sz="2000" dirty="0" smtClean="0">
                <a:solidFill>
                  <a:srgbClr val="7030A0"/>
                </a:solidFill>
                <a:hlinkClick r:id="rId5" action="ppaction://hlinksldjump"/>
              </a:rPr>
              <a:t>Рубанок</a:t>
            </a:r>
            <a:r>
              <a:rPr lang="ru-RU" sz="2000" dirty="0" smtClean="0">
                <a:solidFill>
                  <a:srgbClr val="7030A0"/>
                </a:solidFill>
              </a:rPr>
              <a:t>, топор</a:t>
            </a:r>
          </a:p>
          <a:p>
            <a:pPr algn="just"/>
            <a:r>
              <a:rPr lang="ru-RU" sz="2000" dirty="0" smtClean="0">
                <a:solidFill>
                  <a:srgbClr val="7030A0"/>
                </a:solidFill>
                <a:hlinkClick r:id="rId6" action="ppaction://hlinksldjump"/>
              </a:rPr>
              <a:t>Паяльник</a:t>
            </a:r>
            <a:r>
              <a:rPr lang="ru-RU" sz="2000" dirty="0" smtClean="0">
                <a:solidFill>
                  <a:srgbClr val="7030A0"/>
                </a:solidFill>
              </a:rPr>
              <a:t>, отвертка</a:t>
            </a:r>
          </a:p>
          <a:p>
            <a:pPr algn="just"/>
            <a:r>
              <a:rPr lang="ru-RU" sz="2000" dirty="0" smtClean="0">
                <a:solidFill>
                  <a:srgbClr val="7030A0"/>
                </a:solidFill>
              </a:rPr>
              <a:t>Пила, топор</a:t>
            </a:r>
          </a:p>
          <a:p>
            <a:pPr algn="just"/>
            <a:r>
              <a:rPr lang="ru-RU" sz="2000" dirty="0" smtClean="0">
                <a:solidFill>
                  <a:srgbClr val="7030A0"/>
                </a:solidFill>
              </a:rPr>
              <a:t>Метла, лопата</a:t>
            </a:r>
          </a:p>
          <a:p>
            <a:pPr algn="just"/>
            <a:endParaRPr lang="ru-RU" dirty="0"/>
          </a:p>
        </p:txBody>
      </p:sp>
      <p:sp>
        <p:nvSpPr>
          <p:cNvPr id="4" name="Скругленный прямоугольник 3"/>
          <p:cNvSpPr/>
          <p:nvPr/>
        </p:nvSpPr>
        <p:spPr>
          <a:xfrm>
            <a:off x="5868144" y="3012263"/>
            <a:ext cx="288032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маляру</a:t>
            </a:r>
            <a:endParaRPr lang="ru-RU" sz="2400" dirty="0"/>
          </a:p>
        </p:txBody>
      </p:sp>
      <p:sp>
        <p:nvSpPr>
          <p:cNvPr id="5" name="Скругленный прямоугольник 4"/>
          <p:cNvSpPr/>
          <p:nvPr/>
        </p:nvSpPr>
        <p:spPr>
          <a:xfrm>
            <a:off x="5868144" y="3429000"/>
            <a:ext cx="288032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электрику</a:t>
            </a:r>
            <a:endParaRPr lang="ru-RU" sz="2400" dirty="0"/>
          </a:p>
        </p:txBody>
      </p:sp>
      <p:sp>
        <p:nvSpPr>
          <p:cNvPr id="6" name="Скругленный прямоугольник 5"/>
          <p:cNvSpPr/>
          <p:nvPr/>
        </p:nvSpPr>
        <p:spPr>
          <a:xfrm>
            <a:off x="5868144" y="3861048"/>
            <a:ext cx="288032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врачу</a:t>
            </a:r>
            <a:endParaRPr lang="ru-RU" sz="2400" dirty="0"/>
          </a:p>
        </p:txBody>
      </p:sp>
      <p:sp>
        <p:nvSpPr>
          <p:cNvPr id="7" name="Скругленный прямоугольник 6"/>
          <p:cNvSpPr/>
          <p:nvPr/>
        </p:nvSpPr>
        <p:spPr>
          <a:xfrm>
            <a:off x="5868144" y="4293096"/>
            <a:ext cx="288032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лесорубу</a:t>
            </a:r>
            <a:endParaRPr lang="ru-RU" sz="2400" dirty="0"/>
          </a:p>
        </p:txBody>
      </p:sp>
      <p:sp>
        <p:nvSpPr>
          <p:cNvPr id="8" name="Скругленный прямоугольник 7"/>
          <p:cNvSpPr/>
          <p:nvPr/>
        </p:nvSpPr>
        <p:spPr>
          <a:xfrm>
            <a:off x="5868144" y="4725144"/>
            <a:ext cx="288032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портнихе</a:t>
            </a:r>
            <a:endParaRPr lang="ru-RU" sz="2400" dirty="0"/>
          </a:p>
        </p:txBody>
      </p:sp>
      <p:sp>
        <p:nvSpPr>
          <p:cNvPr id="9" name="Скругленный прямоугольник 8"/>
          <p:cNvSpPr/>
          <p:nvPr/>
        </p:nvSpPr>
        <p:spPr>
          <a:xfrm>
            <a:off x="5868144" y="5157192"/>
            <a:ext cx="288032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дворнику</a:t>
            </a:r>
            <a:endParaRPr lang="ru-RU" sz="2400" dirty="0"/>
          </a:p>
        </p:txBody>
      </p:sp>
      <p:sp>
        <p:nvSpPr>
          <p:cNvPr id="10" name="Скругленный прямоугольник 9"/>
          <p:cNvSpPr/>
          <p:nvPr/>
        </p:nvSpPr>
        <p:spPr>
          <a:xfrm>
            <a:off x="5868144" y="5589240"/>
            <a:ext cx="288032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художнику</a:t>
            </a:r>
            <a:endParaRPr lang="ru-RU" sz="2400" dirty="0"/>
          </a:p>
        </p:txBody>
      </p:sp>
      <p:sp>
        <p:nvSpPr>
          <p:cNvPr id="11" name="Скругленный прямоугольник 10"/>
          <p:cNvSpPr/>
          <p:nvPr/>
        </p:nvSpPr>
        <p:spPr>
          <a:xfrm>
            <a:off x="5868144" y="5949280"/>
            <a:ext cx="288032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столяру</a:t>
            </a:r>
            <a:endParaRPr lang="ru-RU" sz="2400" dirty="0"/>
          </a:p>
        </p:txBody>
      </p:sp>
      <p:cxnSp>
        <p:nvCxnSpPr>
          <p:cNvPr id="13" name="Прямая со стрелкой 12"/>
          <p:cNvCxnSpPr>
            <a:endCxn id="8" idx="1"/>
          </p:cNvCxnSpPr>
          <p:nvPr/>
        </p:nvCxnSpPr>
        <p:spPr>
          <a:xfrm>
            <a:off x="3275856" y="3300295"/>
            <a:ext cx="2592288" cy="156886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Прямая со стрелкой 14"/>
          <p:cNvCxnSpPr>
            <a:endCxn id="6" idx="1"/>
          </p:cNvCxnSpPr>
          <p:nvPr/>
        </p:nvCxnSpPr>
        <p:spPr>
          <a:xfrm>
            <a:off x="3563888" y="3573016"/>
            <a:ext cx="2304256"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Прямая со стрелкой 16"/>
          <p:cNvCxnSpPr>
            <a:endCxn id="10" idx="1"/>
          </p:cNvCxnSpPr>
          <p:nvPr/>
        </p:nvCxnSpPr>
        <p:spPr>
          <a:xfrm>
            <a:off x="4067944" y="4084727"/>
            <a:ext cx="1800200" cy="16485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Прямая со стрелкой 18"/>
          <p:cNvCxnSpPr>
            <a:endCxn id="4" idx="1"/>
          </p:cNvCxnSpPr>
          <p:nvPr/>
        </p:nvCxnSpPr>
        <p:spPr>
          <a:xfrm flipV="1">
            <a:off x="4860032" y="3156279"/>
            <a:ext cx="1008112" cy="113681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Прямая со стрелкой 20"/>
          <p:cNvCxnSpPr>
            <a:endCxn id="11" idx="1"/>
          </p:cNvCxnSpPr>
          <p:nvPr/>
        </p:nvCxnSpPr>
        <p:spPr>
          <a:xfrm>
            <a:off x="3419872" y="4725144"/>
            <a:ext cx="2448272"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Прямая со стрелкой 22"/>
          <p:cNvCxnSpPr>
            <a:endCxn id="5" idx="1"/>
          </p:cNvCxnSpPr>
          <p:nvPr/>
        </p:nvCxnSpPr>
        <p:spPr>
          <a:xfrm flipV="1">
            <a:off x="4211960" y="3573016"/>
            <a:ext cx="1656184" cy="15841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Прямая со стрелкой 24"/>
          <p:cNvCxnSpPr>
            <a:endCxn id="7" idx="1"/>
          </p:cNvCxnSpPr>
          <p:nvPr/>
        </p:nvCxnSpPr>
        <p:spPr>
          <a:xfrm flipV="1">
            <a:off x="2915816" y="4437112"/>
            <a:ext cx="2952328" cy="11521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Прямая со стрелкой 26"/>
          <p:cNvCxnSpPr>
            <a:endCxn id="9" idx="1"/>
          </p:cNvCxnSpPr>
          <p:nvPr/>
        </p:nvCxnSpPr>
        <p:spPr>
          <a:xfrm flipV="1">
            <a:off x="3275856" y="5301208"/>
            <a:ext cx="2592288"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482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ircle(in)">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circle(in)">
                                      <p:cBhvr>
                                        <p:cTn id="4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chemeClr val="tx1"/>
                </a:solidFill>
              </a:rPr>
              <a:t>Музыкальное задание</a:t>
            </a:r>
            <a:endParaRPr lang="ru-RU" dirty="0">
              <a:solidFill>
                <a:schemeClr val="tx1"/>
              </a:solidFill>
            </a:endParaRPr>
          </a:p>
        </p:txBody>
      </p:sp>
      <p:sp>
        <p:nvSpPr>
          <p:cNvPr id="5" name="TextBox 4"/>
          <p:cNvSpPr txBox="1"/>
          <p:nvPr/>
        </p:nvSpPr>
        <p:spPr>
          <a:xfrm>
            <a:off x="323528" y="1484784"/>
            <a:ext cx="8208912" cy="4401205"/>
          </a:xfrm>
          <a:prstGeom prst="rect">
            <a:avLst/>
          </a:prstGeom>
          <a:noFill/>
        </p:spPr>
        <p:txBody>
          <a:bodyPr wrap="square" rtlCol="0">
            <a:spAutoFit/>
          </a:bodyPr>
          <a:lstStyle/>
          <a:p>
            <a:pPr algn="ctr"/>
            <a:r>
              <a:rPr lang="ru-RU" sz="3200" dirty="0" smtClean="0"/>
              <a:t>Кому какой инструмент нужен?</a:t>
            </a:r>
          </a:p>
          <a:p>
            <a:pPr algn="ctr"/>
            <a:endParaRPr lang="ru-RU" sz="3200" dirty="0" smtClean="0"/>
          </a:p>
          <a:p>
            <a:r>
              <a:rPr lang="ru-RU" sz="2400" dirty="0" smtClean="0"/>
              <a:t>Арфа нужна                                                        барабанщику</a:t>
            </a:r>
          </a:p>
          <a:p>
            <a:r>
              <a:rPr lang="ru-RU" sz="2400" dirty="0" smtClean="0"/>
              <a:t>Гитара нужна                                                     трубачу</a:t>
            </a:r>
          </a:p>
          <a:p>
            <a:r>
              <a:rPr lang="ru-RU" sz="2400" dirty="0" smtClean="0"/>
              <a:t>Скрипка нужна                                                  баянисту</a:t>
            </a:r>
          </a:p>
          <a:p>
            <a:r>
              <a:rPr lang="ru-RU" sz="2400" dirty="0" smtClean="0"/>
              <a:t>Гармонь нужна                                                  арфисту</a:t>
            </a:r>
          </a:p>
          <a:p>
            <a:r>
              <a:rPr lang="ru-RU" sz="2400" dirty="0" smtClean="0"/>
              <a:t>Барабан нужен                                                   гитаристу</a:t>
            </a:r>
          </a:p>
          <a:p>
            <a:r>
              <a:rPr lang="ru-RU" sz="2400" dirty="0" smtClean="0"/>
              <a:t>Балалайка нужна                                              скрипачу</a:t>
            </a:r>
          </a:p>
          <a:p>
            <a:r>
              <a:rPr lang="ru-RU" sz="2400" dirty="0" smtClean="0"/>
              <a:t>Труба нужна                                                        гармонисту</a:t>
            </a:r>
          </a:p>
          <a:p>
            <a:r>
              <a:rPr lang="ru-RU" sz="2400" dirty="0" smtClean="0"/>
              <a:t>Баян нужен                                                          балалаечнику</a:t>
            </a:r>
          </a:p>
          <a:p>
            <a:endParaRPr lang="ru-RU" sz="2400" dirty="0"/>
          </a:p>
        </p:txBody>
      </p:sp>
      <p:cxnSp>
        <p:nvCxnSpPr>
          <p:cNvPr id="8" name="Прямая со стрелкой 7"/>
          <p:cNvCxnSpPr/>
          <p:nvPr/>
        </p:nvCxnSpPr>
        <p:spPr>
          <a:xfrm>
            <a:off x="2267744" y="2636912"/>
            <a:ext cx="396044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2483768" y="3068960"/>
            <a:ext cx="374441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2699792" y="3429000"/>
            <a:ext cx="3528392"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2699792" y="3789040"/>
            <a:ext cx="3528392"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2699792" y="2708920"/>
            <a:ext cx="3528392"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987824" y="4509120"/>
            <a:ext cx="324036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2699792" y="3068960"/>
            <a:ext cx="3528392" cy="1836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2267744" y="3429000"/>
            <a:ext cx="3960440"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61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Закончи предложения изменяя слова</a:t>
            </a:r>
            <a:endParaRPr lang="ru-RU" dirty="0">
              <a:solidFill>
                <a:schemeClr val="tx1"/>
              </a:solidFill>
            </a:endParaRPr>
          </a:p>
        </p:txBody>
      </p:sp>
      <p:sp>
        <p:nvSpPr>
          <p:cNvPr id="3" name="TextBox 2"/>
          <p:cNvSpPr txBox="1"/>
          <p:nvPr/>
        </p:nvSpPr>
        <p:spPr>
          <a:xfrm>
            <a:off x="176464" y="1340768"/>
            <a:ext cx="8784976" cy="6986528"/>
          </a:xfrm>
          <a:prstGeom prst="rect">
            <a:avLst/>
          </a:prstGeom>
          <a:noFill/>
        </p:spPr>
        <p:txBody>
          <a:bodyPr wrap="square" rtlCol="0">
            <a:spAutoFit/>
          </a:bodyPr>
          <a:lstStyle/>
          <a:p>
            <a:pPr>
              <a:lnSpc>
                <a:spcPct val="150000"/>
              </a:lnSpc>
            </a:pPr>
            <a:r>
              <a:rPr lang="ru-RU" sz="2800" dirty="0" smtClean="0"/>
              <a:t>Расскажи сказку       сестрёнке. </a:t>
            </a:r>
          </a:p>
          <a:p>
            <a:pPr>
              <a:lnSpc>
                <a:spcPct val="150000"/>
              </a:lnSpc>
            </a:pPr>
            <a:r>
              <a:rPr lang="ru-RU" sz="2800" dirty="0" smtClean="0"/>
              <a:t>Дай морковку            кролику. </a:t>
            </a:r>
          </a:p>
          <a:p>
            <a:pPr>
              <a:lnSpc>
                <a:spcPct val="150000"/>
              </a:lnSpc>
            </a:pPr>
            <a:r>
              <a:rPr lang="ru-RU" sz="2800" dirty="0" smtClean="0"/>
              <a:t>Почитай книгу        бабушке. </a:t>
            </a:r>
          </a:p>
          <a:p>
            <a:pPr>
              <a:lnSpc>
                <a:spcPct val="150000"/>
              </a:lnSpc>
            </a:pPr>
            <a:r>
              <a:rPr lang="ru-RU" sz="2800" dirty="0" smtClean="0"/>
              <a:t>Дай лекарство         дедушке. </a:t>
            </a:r>
          </a:p>
          <a:p>
            <a:pPr>
              <a:lnSpc>
                <a:spcPct val="150000"/>
              </a:lnSpc>
            </a:pPr>
            <a:r>
              <a:rPr lang="ru-RU" sz="2800" dirty="0" smtClean="0"/>
              <a:t>Отдай книгу      Вите. </a:t>
            </a:r>
          </a:p>
          <a:p>
            <a:pPr>
              <a:lnSpc>
                <a:spcPct val="150000"/>
              </a:lnSpc>
            </a:pPr>
            <a:r>
              <a:rPr lang="ru-RU" sz="2800" dirty="0" smtClean="0"/>
              <a:t>Нарисуй картинку     братишке.</a:t>
            </a:r>
          </a:p>
          <a:p>
            <a:pPr>
              <a:lnSpc>
                <a:spcPct val="150000"/>
              </a:lnSpc>
            </a:pPr>
            <a:r>
              <a:rPr lang="ru-RU" sz="2800" dirty="0" smtClean="0"/>
              <a:t>Помоги      Анне Николаевне. </a:t>
            </a:r>
          </a:p>
          <a:p>
            <a:pPr>
              <a:lnSpc>
                <a:spcPct val="150000"/>
              </a:lnSpc>
            </a:pPr>
            <a:r>
              <a:rPr lang="ru-RU" sz="2800" dirty="0" smtClean="0"/>
              <a:t>Сделай клетку     кролику.</a:t>
            </a:r>
          </a:p>
          <a:p>
            <a:pPr>
              <a:lnSpc>
                <a:spcPct val="150000"/>
              </a:lnSpc>
            </a:pPr>
            <a:endParaRPr lang="ru-RU" sz="2800" dirty="0" smtClean="0"/>
          </a:p>
          <a:p>
            <a:pPr>
              <a:lnSpc>
                <a:spcPct val="150000"/>
              </a:lnSpc>
            </a:pPr>
            <a:endParaRPr lang="ru-RU" sz="2800" dirty="0" smtClean="0"/>
          </a:p>
          <a:p>
            <a:endParaRPr lang="ru-RU" sz="2800" dirty="0"/>
          </a:p>
        </p:txBody>
      </p:sp>
      <p:sp>
        <p:nvSpPr>
          <p:cNvPr id="4" name="Пятно 2 3"/>
          <p:cNvSpPr/>
          <p:nvPr/>
        </p:nvSpPr>
        <p:spPr>
          <a:xfrm>
            <a:off x="3099016" y="1340768"/>
            <a:ext cx="3201176" cy="711130"/>
          </a:xfrm>
          <a:prstGeom prst="irregularSeal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сестренка</a:t>
            </a:r>
            <a:endParaRPr lang="ru-RU" sz="2000" dirty="0">
              <a:solidFill>
                <a:schemeClr val="tx1"/>
              </a:solidFill>
            </a:endParaRPr>
          </a:p>
        </p:txBody>
      </p:sp>
      <p:sp>
        <p:nvSpPr>
          <p:cNvPr id="5" name="Пятно 2 4"/>
          <p:cNvSpPr/>
          <p:nvPr/>
        </p:nvSpPr>
        <p:spPr>
          <a:xfrm>
            <a:off x="2915816" y="2132856"/>
            <a:ext cx="3384376" cy="576064"/>
          </a:xfrm>
          <a:prstGeom prst="irregularSeal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кролик</a:t>
            </a:r>
            <a:endParaRPr lang="ru-RU" sz="2000" dirty="0">
              <a:solidFill>
                <a:schemeClr val="tx1"/>
              </a:solidFill>
            </a:endParaRPr>
          </a:p>
        </p:txBody>
      </p:sp>
      <p:sp>
        <p:nvSpPr>
          <p:cNvPr id="6" name="Пятно 2 5"/>
          <p:cNvSpPr/>
          <p:nvPr/>
        </p:nvSpPr>
        <p:spPr>
          <a:xfrm>
            <a:off x="2699792" y="2627339"/>
            <a:ext cx="3096344" cy="792088"/>
          </a:xfrm>
          <a:prstGeom prst="irregularSeal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бабушка</a:t>
            </a:r>
            <a:endParaRPr lang="ru-RU" sz="2000" dirty="0">
              <a:solidFill>
                <a:schemeClr val="tx1"/>
              </a:solidFill>
            </a:endParaRPr>
          </a:p>
        </p:txBody>
      </p:sp>
      <p:sp>
        <p:nvSpPr>
          <p:cNvPr id="7" name="Пятно 2 6"/>
          <p:cNvSpPr/>
          <p:nvPr/>
        </p:nvSpPr>
        <p:spPr>
          <a:xfrm>
            <a:off x="2699792" y="3419427"/>
            <a:ext cx="3312368" cy="585637"/>
          </a:xfrm>
          <a:prstGeom prst="irregularSeal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дедушка</a:t>
            </a:r>
            <a:endParaRPr lang="ru-RU" sz="2000" dirty="0">
              <a:solidFill>
                <a:schemeClr val="tx1"/>
              </a:solidFill>
            </a:endParaRPr>
          </a:p>
        </p:txBody>
      </p:sp>
      <p:sp>
        <p:nvSpPr>
          <p:cNvPr id="8" name="Пятно 2 7"/>
          <p:cNvSpPr/>
          <p:nvPr/>
        </p:nvSpPr>
        <p:spPr>
          <a:xfrm>
            <a:off x="2339752" y="3861048"/>
            <a:ext cx="2664296" cy="799446"/>
          </a:xfrm>
          <a:prstGeom prst="irregularSeal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Витя</a:t>
            </a:r>
            <a:endParaRPr lang="ru-RU" sz="2000" dirty="0">
              <a:solidFill>
                <a:schemeClr val="tx1"/>
              </a:solidFill>
            </a:endParaRPr>
          </a:p>
        </p:txBody>
      </p:sp>
      <p:sp>
        <p:nvSpPr>
          <p:cNvPr id="9" name="Пятно 2 8"/>
          <p:cNvSpPr/>
          <p:nvPr/>
        </p:nvSpPr>
        <p:spPr>
          <a:xfrm>
            <a:off x="3173404" y="4631559"/>
            <a:ext cx="3270804" cy="568706"/>
          </a:xfrm>
          <a:prstGeom prst="irregularSeal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братишка</a:t>
            </a:r>
            <a:endParaRPr lang="ru-RU" sz="2000" dirty="0">
              <a:solidFill>
                <a:schemeClr val="tx1"/>
              </a:solidFill>
            </a:endParaRPr>
          </a:p>
        </p:txBody>
      </p:sp>
      <p:sp>
        <p:nvSpPr>
          <p:cNvPr id="10" name="Пятно 2 9"/>
          <p:cNvSpPr/>
          <p:nvPr/>
        </p:nvSpPr>
        <p:spPr>
          <a:xfrm>
            <a:off x="1547664" y="5237793"/>
            <a:ext cx="5400600" cy="576064"/>
          </a:xfrm>
          <a:prstGeom prst="irregularSeal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Анна Николаевна</a:t>
            </a:r>
            <a:endParaRPr lang="ru-RU" sz="2000" dirty="0">
              <a:solidFill>
                <a:schemeClr val="tx1"/>
              </a:solidFill>
            </a:endParaRPr>
          </a:p>
        </p:txBody>
      </p:sp>
      <p:sp>
        <p:nvSpPr>
          <p:cNvPr id="11" name="Пятно 2 10"/>
          <p:cNvSpPr/>
          <p:nvPr/>
        </p:nvSpPr>
        <p:spPr>
          <a:xfrm>
            <a:off x="2483768" y="5813856"/>
            <a:ext cx="2736304" cy="855503"/>
          </a:xfrm>
          <a:prstGeom prst="irregularSeal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rPr>
              <a:t>кролик</a:t>
            </a:r>
            <a:endParaRPr lang="ru-RU" sz="2000" dirty="0">
              <a:solidFill>
                <a:schemeClr val="tx1"/>
              </a:solidFill>
            </a:endParaRPr>
          </a:p>
        </p:txBody>
      </p:sp>
    </p:spTree>
    <p:extLst>
      <p:ext uri="{BB962C8B-B14F-4D97-AF65-F5344CB8AC3E}">
        <p14:creationId xmlns:p14="http://schemas.microsoft.com/office/powerpoint/2010/main" val="1446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smtClean="0">
                <a:solidFill>
                  <a:schemeClr val="tx1"/>
                </a:solidFill>
              </a:rPr>
              <a:t>Закончи предложения изменяя слова в скобках</a:t>
            </a:r>
            <a:endParaRPr lang="ru-RU" dirty="0">
              <a:solidFill>
                <a:schemeClr val="tx1"/>
              </a:solidFill>
            </a:endParaRPr>
          </a:p>
        </p:txBody>
      </p:sp>
      <p:sp>
        <p:nvSpPr>
          <p:cNvPr id="3" name="TextBox 2"/>
          <p:cNvSpPr txBox="1"/>
          <p:nvPr/>
        </p:nvSpPr>
        <p:spPr>
          <a:xfrm>
            <a:off x="395536" y="1556792"/>
            <a:ext cx="8352928" cy="3970318"/>
          </a:xfrm>
          <a:prstGeom prst="rect">
            <a:avLst/>
          </a:prstGeom>
          <a:noFill/>
        </p:spPr>
        <p:txBody>
          <a:bodyPr wrap="square" rtlCol="0">
            <a:spAutoFit/>
          </a:bodyPr>
          <a:lstStyle/>
          <a:p>
            <a:pPr algn="just"/>
            <a:r>
              <a:rPr lang="ru-RU" sz="3600" dirty="0" smtClean="0"/>
              <a:t>Завяжи бант (сестра). Охотник подкрался к (нора). Мы шли по (тропа). Семья приехала к (море). Бабушка идет к (врач). Расскажи сказку (малыш).  Трактор едет по (поле).  Я подал указку (учитель).  Мы показали фотографии (гость).</a:t>
            </a:r>
            <a:endParaRPr lang="ru-RU" sz="3600" dirty="0"/>
          </a:p>
        </p:txBody>
      </p:sp>
      <p:sp>
        <p:nvSpPr>
          <p:cNvPr id="4" name="Управляющая кнопка: возврат 3">
            <a:hlinkClick r:id="rId2" action="ppaction://hlinksldjump" highlightClick="1"/>
          </p:cNvPr>
          <p:cNvSpPr/>
          <p:nvPr/>
        </p:nvSpPr>
        <p:spPr>
          <a:xfrm>
            <a:off x="8244408" y="6381328"/>
            <a:ext cx="720080" cy="28803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17887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179512" y="2636912"/>
            <a:ext cx="8784976" cy="3888432"/>
          </a:xfrm>
        </p:spPr>
        <p:txBody>
          <a:bodyPr>
            <a:normAutofit/>
          </a:bodyPr>
          <a:lstStyle/>
          <a:p>
            <a:pPr marL="285750" indent="-285750" algn="just">
              <a:buFont typeface="Arial" pitchFamily="34" charset="0"/>
              <a:buChar char="•"/>
            </a:pPr>
            <a:r>
              <a:rPr lang="ru-RU" dirty="0" smtClean="0">
                <a:solidFill>
                  <a:schemeClr val="tx1"/>
                </a:solidFill>
              </a:rPr>
              <a:t>Продолжи предложение</a:t>
            </a:r>
          </a:p>
          <a:p>
            <a:pPr algn="just"/>
            <a:r>
              <a:rPr lang="ru-RU" sz="2400" dirty="0" smtClean="0">
                <a:solidFill>
                  <a:srgbClr val="7030A0"/>
                </a:solidFill>
              </a:rPr>
              <a:t>Пчеловод разводит (кого?)</a:t>
            </a:r>
          </a:p>
          <a:p>
            <a:pPr algn="just"/>
            <a:r>
              <a:rPr lang="ru-RU" sz="2400" dirty="0" smtClean="0">
                <a:solidFill>
                  <a:srgbClr val="7030A0"/>
                </a:solidFill>
              </a:rPr>
              <a:t>Рыболов ловит (кого?)</a:t>
            </a:r>
          </a:p>
          <a:p>
            <a:pPr algn="just"/>
            <a:r>
              <a:rPr lang="ru-RU" sz="2400" dirty="0" smtClean="0">
                <a:solidFill>
                  <a:srgbClr val="7030A0"/>
                </a:solidFill>
              </a:rPr>
              <a:t>Лесоруб рубит (что?)</a:t>
            </a:r>
          </a:p>
          <a:p>
            <a:pPr algn="just"/>
            <a:r>
              <a:rPr lang="ru-RU" sz="2400" dirty="0" smtClean="0">
                <a:solidFill>
                  <a:srgbClr val="7030A0"/>
                </a:solidFill>
              </a:rPr>
              <a:t>Цветовод разводит (что?)</a:t>
            </a:r>
          </a:p>
          <a:p>
            <a:pPr algn="just"/>
            <a:r>
              <a:rPr lang="ru-RU" sz="2400" dirty="0" smtClean="0">
                <a:solidFill>
                  <a:srgbClr val="7030A0"/>
                </a:solidFill>
              </a:rPr>
              <a:t>Сталевар варит (что?) </a:t>
            </a:r>
          </a:p>
          <a:p>
            <a:pPr algn="just"/>
            <a:r>
              <a:rPr lang="ru-RU" sz="2400" dirty="0" smtClean="0">
                <a:solidFill>
                  <a:srgbClr val="7030A0"/>
                </a:solidFill>
              </a:rPr>
              <a:t>Землекоп копает (что?)</a:t>
            </a:r>
          </a:p>
          <a:p>
            <a:pPr algn="just"/>
            <a:r>
              <a:rPr lang="ru-RU" sz="2400" dirty="0" smtClean="0">
                <a:solidFill>
                  <a:srgbClr val="7030A0"/>
                </a:solidFill>
              </a:rPr>
              <a:t>Свинопас пасёт (кого?)</a:t>
            </a:r>
          </a:p>
          <a:p>
            <a:pPr algn="just"/>
            <a:r>
              <a:rPr lang="ru-RU" sz="2400" dirty="0" smtClean="0">
                <a:solidFill>
                  <a:srgbClr val="7030A0"/>
                </a:solidFill>
              </a:rPr>
              <a:t>Скотовод выращивает (кого?)</a:t>
            </a:r>
          </a:p>
          <a:p>
            <a:pPr algn="just"/>
            <a:endParaRPr lang="ru-RU" sz="2400" dirty="0">
              <a:solidFill>
                <a:srgbClr val="7030A0"/>
              </a:solidFill>
            </a:endParaRPr>
          </a:p>
        </p:txBody>
      </p:sp>
      <p:sp>
        <p:nvSpPr>
          <p:cNvPr id="3" name="Заголовок 2"/>
          <p:cNvSpPr>
            <a:spLocks noGrp="1"/>
          </p:cNvSpPr>
          <p:nvPr>
            <p:ph type="title"/>
          </p:nvPr>
        </p:nvSpPr>
        <p:spPr>
          <a:xfrm>
            <a:off x="722313" y="332656"/>
            <a:ext cx="7772400" cy="1440160"/>
          </a:xfrm>
        </p:spPr>
        <p:txBody>
          <a:bodyPr/>
          <a:lstStyle/>
          <a:p>
            <a:r>
              <a:rPr lang="ru-RU" dirty="0" smtClean="0"/>
              <a:t>Винительный падеж </a:t>
            </a:r>
            <a:br>
              <a:rPr lang="ru-RU" dirty="0" smtClean="0"/>
            </a:br>
            <a:r>
              <a:rPr lang="ru-RU" dirty="0" smtClean="0"/>
              <a:t>Кого? Что?</a:t>
            </a:r>
            <a:endParaRPr lang="ru-RU" dirty="0"/>
          </a:p>
        </p:txBody>
      </p:sp>
    </p:spTree>
    <p:extLst>
      <p:ext uri="{BB962C8B-B14F-4D97-AF65-F5344CB8AC3E}">
        <p14:creationId xmlns:p14="http://schemas.microsoft.com/office/powerpoint/2010/main" val="847219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116632"/>
            <a:ext cx="8534400" cy="1008112"/>
          </a:xfrm>
        </p:spPr>
        <p:txBody>
          <a:bodyPr>
            <a:normAutofit fontScale="90000"/>
          </a:bodyPr>
          <a:lstStyle/>
          <a:p>
            <a:r>
              <a:rPr lang="ru-RU" dirty="0" smtClean="0">
                <a:solidFill>
                  <a:schemeClr val="tx1"/>
                </a:solidFill>
              </a:rPr>
              <a:t>Составь словосочетания, подобрав слова отвечающие на вопросы Кого? Что?</a:t>
            </a:r>
            <a:endParaRPr lang="ru-RU" dirty="0">
              <a:solidFill>
                <a:schemeClr val="tx1"/>
              </a:solidFill>
            </a:endParaRPr>
          </a:p>
        </p:txBody>
      </p:sp>
      <p:sp>
        <p:nvSpPr>
          <p:cNvPr id="5" name="TextBox 4"/>
          <p:cNvSpPr txBox="1"/>
          <p:nvPr/>
        </p:nvSpPr>
        <p:spPr>
          <a:xfrm>
            <a:off x="491743" y="2204864"/>
            <a:ext cx="8280920" cy="3108543"/>
          </a:xfrm>
          <a:prstGeom prst="rect">
            <a:avLst/>
          </a:prstGeom>
          <a:noFill/>
        </p:spPr>
        <p:txBody>
          <a:bodyPr wrap="square" numCol="2" rtlCol="0">
            <a:spAutoFit/>
          </a:bodyPr>
          <a:lstStyle/>
          <a:p>
            <a:r>
              <a:rPr lang="ru-RU" sz="2800" dirty="0" smtClean="0"/>
              <a:t>Мыл…</a:t>
            </a:r>
          </a:p>
          <a:p>
            <a:r>
              <a:rPr lang="ru-RU" sz="2800" dirty="0" smtClean="0"/>
              <a:t>Варил…</a:t>
            </a:r>
          </a:p>
          <a:p>
            <a:r>
              <a:rPr lang="ru-RU" sz="2800" dirty="0" smtClean="0"/>
              <a:t>Застегнул…</a:t>
            </a:r>
          </a:p>
          <a:p>
            <a:r>
              <a:rPr lang="ru-RU" sz="2800" dirty="0" smtClean="0"/>
              <a:t>Полил…</a:t>
            </a:r>
          </a:p>
          <a:p>
            <a:r>
              <a:rPr lang="ru-RU" sz="2800" dirty="0" smtClean="0"/>
              <a:t>Купил…</a:t>
            </a:r>
          </a:p>
          <a:p>
            <a:r>
              <a:rPr lang="ru-RU" sz="2800" dirty="0" smtClean="0"/>
              <a:t>Ловил…</a:t>
            </a:r>
          </a:p>
          <a:p>
            <a:r>
              <a:rPr lang="ru-RU" sz="2800" dirty="0" smtClean="0"/>
              <a:t>Заметил…</a:t>
            </a:r>
          </a:p>
          <a:p>
            <a:r>
              <a:rPr lang="ru-RU" sz="2800" dirty="0" smtClean="0"/>
              <a:t>Запомнил…</a:t>
            </a:r>
          </a:p>
          <a:p>
            <a:r>
              <a:rPr lang="ru-RU" sz="2800" dirty="0" smtClean="0"/>
              <a:t>Забыл…</a:t>
            </a:r>
          </a:p>
          <a:p>
            <a:r>
              <a:rPr lang="ru-RU" sz="2800" dirty="0" smtClean="0"/>
              <a:t>Убрал…</a:t>
            </a:r>
          </a:p>
          <a:p>
            <a:r>
              <a:rPr lang="ru-RU" sz="2800" dirty="0" smtClean="0"/>
              <a:t>Люблю играть в …</a:t>
            </a:r>
          </a:p>
          <a:p>
            <a:r>
              <a:rPr lang="ru-RU" sz="2800" dirty="0" smtClean="0"/>
              <a:t>Люблю ходить в …</a:t>
            </a:r>
          </a:p>
          <a:p>
            <a:r>
              <a:rPr lang="ru-RU" sz="2800" dirty="0" smtClean="0"/>
              <a:t>Люблю смотреть на…</a:t>
            </a:r>
          </a:p>
          <a:p>
            <a:r>
              <a:rPr lang="ru-RU" sz="2800" dirty="0" smtClean="0"/>
              <a:t>Залез на…</a:t>
            </a:r>
            <a:endParaRPr lang="ru-RU" sz="2800" dirty="0"/>
          </a:p>
        </p:txBody>
      </p:sp>
    </p:spTree>
    <p:extLst>
      <p:ext uri="{BB962C8B-B14F-4D97-AF65-F5344CB8AC3E}">
        <p14:creationId xmlns:p14="http://schemas.microsoft.com/office/powerpoint/2010/main" val="173695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down)">
                                      <p:cBhvr>
                                        <p:cTn id="25" dur="580">
                                          <p:stCondLst>
                                            <p:cond delay="0"/>
                                          </p:stCondLst>
                                        </p:cTn>
                                        <p:tgtEl>
                                          <p:spTgt spid="5">
                                            <p:txEl>
                                              <p:pRg st="1" end="1"/>
                                            </p:txEl>
                                          </p:spTgt>
                                        </p:tgtEl>
                                      </p:cBhvr>
                                    </p:animEffect>
                                    <p:anim calcmode="lin" valueType="num">
                                      <p:cBhvr>
                                        <p:cTn id="2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1" end="1"/>
                                            </p:txEl>
                                          </p:spTgt>
                                        </p:tgtEl>
                                      </p:cBhvr>
                                      <p:to x="100000" y="60000"/>
                                    </p:animScale>
                                    <p:animScale>
                                      <p:cBhvr>
                                        <p:cTn id="32" dur="166" decel="50000">
                                          <p:stCondLst>
                                            <p:cond delay="676"/>
                                          </p:stCondLst>
                                        </p:cTn>
                                        <p:tgtEl>
                                          <p:spTgt spid="5">
                                            <p:txEl>
                                              <p:pRg st="1" end="1"/>
                                            </p:txEl>
                                          </p:spTgt>
                                        </p:tgtEl>
                                      </p:cBhvr>
                                      <p:to x="100000" y="100000"/>
                                    </p:animScale>
                                    <p:animScale>
                                      <p:cBhvr>
                                        <p:cTn id="33" dur="26">
                                          <p:stCondLst>
                                            <p:cond delay="1312"/>
                                          </p:stCondLst>
                                        </p:cTn>
                                        <p:tgtEl>
                                          <p:spTgt spid="5">
                                            <p:txEl>
                                              <p:pRg st="1" end="1"/>
                                            </p:txEl>
                                          </p:spTgt>
                                        </p:tgtEl>
                                      </p:cBhvr>
                                      <p:to x="100000" y="80000"/>
                                    </p:animScale>
                                    <p:animScale>
                                      <p:cBhvr>
                                        <p:cTn id="34" dur="166" decel="50000">
                                          <p:stCondLst>
                                            <p:cond delay="1338"/>
                                          </p:stCondLst>
                                        </p:cTn>
                                        <p:tgtEl>
                                          <p:spTgt spid="5">
                                            <p:txEl>
                                              <p:pRg st="1" end="1"/>
                                            </p:txEl>
                                          </p:spTgt>
                                        </p:tgtEl>
                                      </p:cBhvr>
                                      <p:to x="100000" y="100000"/>
                                    </p:animScale>
                                    <p:animScale>
                                      <p:cBhvr>
                                        <p:cTn id="35" dur="26">
                                          <p:stCondLst>
                                            <p:cond delay="1642"/>
                                          </p:stCondLst>
                                        </p:cTn>
                                        <p:tgtEl>
                                          <p:spTgt spid="5">
                                            <p:txEl>
                                              <p:pRg st="1" end="1"/>
                                            </p:txEl>
                                          </p:spTgt>
                                        </p:tgtEl>
                                      </p:cBhvr>
                                      <p:to x="100000" y="90000"/>
                                    </p:animScale>
                                    <p:animScale>
                                      <p:cBhvr>
                                        <p:cTn id="36" dur="166" decel="50000">
                                          <p:stCondLst>
                                            <p:cond delay="1668"/>
                                          </p:stCondLst>
                                        </p:cTn>
                                        <p:tgtEl>
                                          <p:spTgt spid="5">
                                            <p:txEl>
                                              <p:pRg st="1" end="1"/>
                                            </p:txEl>
                                          </p:spTgt>
                                        </p:tgtEl>
                                      </p:cBhvr>
                                      <p:to x="100000" y="100000"/>
                                    </p:animScale>
                                    <p:animScale>
                                      <p:cBhvr>
                                        <p:cTn id="37" dur="26">
                                          <p:stCondLst>
                                            <p:cond delay="1808"/>
                                          </p:stCondLst>
                                        </p:cTn>
                                        <p:tgtEl>
                                          <p:spTgt spid="5">
                                            <p:txEl>
                                              <p:pRg st="1" end="1"/>
                                            </p:txEl>
                                          </p:spTgt>
                                        </p:tgtEl>
                                      </p:cBhvr>
                                      <p:to x="100000" y="95000"/>
                                    </p:animScale>
                                    <p:animScale>
                                      <p:cBhvr>
                                        <p:cTn id="38" dur="166" decel="50000">
                                          <p:stCondLst>
                                            <p:cond delay="1834"/>
                                          </p:stCondLst>
                                        </p:cTn>
                                        <p:tgtEl>
                                          <p:spTgt spid="5">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wipe(down)">
                                      <p:cBhvr>
                                        <p:cTn id="43" dur="580">
                                          <p:stCondLst>
                                            <p:cond delay="0"/>
                                          </p:stCondLst>
                                        </p:cTn>
                                        <p:tgtEl>
                                          <p:spTgt spid="5">
                                            <p:txEl>
                                              <p:pRg st="2" end="2"/>
                                            </p:txEl>
                                          </p:spTgt>
                                        </p:tgtEl>
                                      </p:cBhvr>
                                    </p:animEffect>
                                    <p:anim calcmode="lin" valueType="num">
                                      <p:cBhvr>
                                        <p:cTn id="4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2" end="2"/>
                                            </p:txEl>
                                          </p:spTgt>
                                        </p:tgtEl>
                                      </p:cBhvr>
                                      <p:to x="100000" y="60000"/>
                                    </p:animScale>
                                    <p:animScale>
                                      <p:cBhvr>
                                        <p:cTn id="50" dur="166" decel="50000">
                                          <p:stCondLst>
                                            <p:cond delay="676"/>
                                          </p:stCondLst>
                                        </p:cTn>
                                        <p:tgtEl>
                                          <p:spTgt spid="5">
                                            <p:txEl>
                                              <p:pRg st="2" end="2"/>
                                            </p:txEl>
                                          </p:spTgt>
                                        </p:tgtEl>
                                      </p:cBhvr>
                                      <p:to x="100000" y="100000"/>
                                    </p:animScale>
                                    <p:animScale>
                                      <p:cBhvr>
                                        <p:cTn id="51" dur="26">
                                          <p:stCondLst>
                                            <p:cond delay="1312"/>
                                          </p:stCondLst>
                                        </p:cTn>
                                        <p:tgtEl>
                                          <p:spTgt spid="5">
                                            <p:txEl>
                                              <p:pRg st="2" end="2"/>
                                            </p:txEl>
                                          </p:spTgt>
                                        </p:tgtEl>
                                      </p:cBhvr>
                                      <p:to x="100000" y="80000"/>
                                    </p:animScale>
                                    <p:animScale>
                                      <p:cBhvr>
                                        <p:cTn id="52" dur="166" decel="50000">
                                          <p:stCondLst>
                                            <p:cond delay="1338"/>
                                          </p:stCondLst>
                                        </p:cTn>
                                        <p:tgtEl>
                                          <p:spTgt spid="5">
                                            <p:txEl>
                                              <p:pRg st="2" end="2"/>
                                            </p:txEl>
                                          </p:spTgt>
                                        </p:tgtEl>
                                      </p:cBhvr>
                                      <p:to x="100000" y="100000"/>
                                    </p:animScale>
                                    <p:animScale>
                                      <p:cBhvr>
                                        <p:cTn id="53" dur="26">
                                          <p:stCondLst>
                                            <p:cond delay="1642"/>
                                          </p:stCondLst>
                                        </p:cTn>
                                        <p:tgtEl>
                                          <p:spTgt spid="5">
                                            <p:txEl>
                                              <p:pRg st="2" end="2"/>
                                            </p:txEl>
                                          </p:spTgt>
                                        </p:tgtEl>
                                      </p:cBhvr>
                                      <p:to x="100000" y="90000"/>
                                    </p:animScale>
                                    <p:animScale>
                                      <p:cBhvr>
                                        <p:cTn id="54" dur="166" decel="50000">
                                          <p:stCondLst>
                                            <p:cond delay="1668"/>
                                          </p:stCondLst>
                                        </p:cTn>
                                        <p:tgtEl>
                                          <p:spTgt spid="5">
                                            <p:txEl>
                                              <p:pRg st="2" end="2"/>
                                            </p:txEl>
                                          </p:spTgt>
                                        </p:tgtEl>
                                      </p:cBhvr>
                                      <p:to x="100000" y="100000"/>
                                    </p:animScale>
                                    <p:animScale>
                                      <p:cBhvr>
                                        <p:cTn id="55" dur="26">
                                          <p:stCondLst>
                                            <p:cond delay="1808"/>
                                          </p:stCondLst>
                                        </p:cTn>
                                        <p:tgtEl>
                                          <p:spTgt spid="5">
                                            <p:txEl>
                                              <p:pRg st="2" end="2"/>
                                            </p:txEl>
                                          </p:spTgt>
                                        </p:tgtEl>
                                      </p:cBhvr>
                                      <p:to x="100000" y="95000"/>
                                    </p:animScale>
                                    <p:animScale>
                                      <p:cBhvr>
                                        <p:cTn id="56" dur="166" decel="50000">
                                          <p:stCondLst>
                                            <p:cond delay="1834"/>
                                          </p:stCondLst>
                                        </p:cTn>
                                        <p:tgtEl>
                                          <p:spTgt spid="5">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animEffect transition="in" filter="wipe(down)">
                                      <p:cBhvr>
                                        <p:cTn id="61" dur="580">
                                          <p:stCondLst>
                                            <p:cond delay="0"/>
                                          </p:stCondLst>
                                        </p:cTn>
                                        <p:tgtEl>
                                          <p:spTgt spid="5">
                                            <p:txEl>
                                              <p:pRg st="3" end="3"/>
                                            </p:txEl>
                                          </p:spTgt>
                                        </p:tgtEl>
                                      </p:cBhvr>
                                    </p:animEffect>
                                    <p:anim calcmode="lin" valueType="num">
                                      <p:cBhvr>
                                        <p:cTn id="62"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3" end="3"/>
                                            </p:txEl>
                                          </p:spTgt>
                                        </p:tgtEl>
                                      </p:cBhvr>
                                      <p:to x="100000" y="60000"/>
                                    </p:animScale>
                                    <p:animScale>
                                      <p:cBhvr>
                                        <p:cTn id="68" dur="166" decel="50000">
                                          <p:stCondLst>
                                            <p:cond delay="676"/>
                                          </p:stCondLst>
                                        </p:cTn>
                                        <p:tgtEl>
                                          <p:spTgt spid="5">
                                            <p:txEl>
                                              <p:pRg st="3" end="3"/>
                                            </p:txEl>
                                          </p:spTgt>
                                        </p:tgtEl>
                                      </p:cBhvr>
                                      <p:to x="100000" y="100000"/>
                                    </p:animScale>
                                    <p:animScale>
                                      <p:cBhvr>
                                        <p:cTn id="69" dur="26">
                                          <p:stCondLst>
                                            <p:cond delay="1312"/>
                                          </p:stCondLst>
                                        </p:cTn>
                                        <p:tgtEl>
                                          <p:spTgt spid="5">
                                            <p:txEl>
                                              <p:pRg st="3" end="3"/>
                                            </p:txEl>
                                          </p:spTgt>
                                        </p:tgtEl>
                                      </p:cBhvr>
                                      <p:to x="100000" y="80000"/>
                                    </p:animScale>
                                    <p:animScale>
                                      <p:cBhvr>
                                        <p:cTn id="70" dur="166" decel="50000">
                                          <p:stCondLst>
                                            <p:cond delay="1338"/>
                                          </p:stCondLst>
                                        </p:cTn>
                                        <p:tgtEl>
                                          <p:spTgt spid="5">
                                            <p:txEl>
                                              <p:pRg st="3" end="3"/>
                                            </p:txEl>
                                          </p:spTgt>
                                        </p:tgtEl>
                                      </p:cBhvr>
                                      <p:to x="100000" y="100000"/>
                                    </p:animScale>
                                    <p:animScale>
                                      <p:cBhvr>
                                        <p:cTn id="71" dur="26">
                                          <p:stCondLst>
                                            <p:cond delay="1642"/>
                                          </p:stCondLst>
                                        </p:cTn>
                                        <p:tgtEl>
                                          <p:spTgt spid="5">
                                            <p:txEl>
                                              <p:pRg st="3" end="3"/>
                                            </p:txEl>
                                          </p:spTgt>
                                        </p:tgtEl>
                                      </p:cBhvr>
                                      <p:to x="100000" y="90000"/>
                                    </p:animScale>
                                    <p:animScale>
                                      <p:cBhvr>
                                        <p:cTn id="72" dur="166" decel="50000">
                                          <p:stCondLst>
                                            <p:cond delay="1668"/>
                                          </p:stCondLst>
                                        </p:cTn>
                                        <p:tgtEl>
                                          <p:spTgt spid="5">
                                            <p:txEl>
                                              <p:pRg st="3" end="3"/>
                                            </p:txEl>
                                          </p:spTgt>
                                        </p:tgtEl>
                                      </p:cBhvr>
                                      <p:to x="100000" y="100000"/>
                                    </p:animScale>
                                    <p:animScale>
                                      <p:cBhvr>
                                        <p:cTn id="73" dur="26">
                                          <p:stCondLst>
                                            <p:cond delay="1808"/>
                                          </p:stCondLst>
                                        </p:cTn>
                                        <p:tgtEl>
                                          <p:spTgt spid="5">
                                            <p:txEl>
                                              <p:pRg st="3" end="3"/>
                                            </p:txEl>
                                          </p:spTgt>
                                        </p:tgtEl>
                                      </p:cBhvr>
                                      <p:to x="100000" y="95000"/>
                                    </p:animScale>
                                    <p:animScale>
                                      <p:cBhvr>
                                        <p:cTn id="74" dur="166" decel="50000">
                                          <p:stCondLst>
                                            <p:cond delay="1834"/>
                                          </p:stCondLst>
                                        </p:cTn>
                                        <p:tgtEl>
                                          <p:spTgt spid="5">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Effect transition="in" filter="wipe(down)">
                                      <p:cBhvr>
                                        <p:cTn id="79" dur="580">
                                          <p:stCondLst>
                                            <p:cond delay="0"/>
                                          </p:stCondLst>
                                        </p:cTn>
                                        <p:tgtEl>
                                          <p:spTgt spid="5">
                                            <p:txEl>
                                              <p:pRg st="4" end="4"/>
                                            </p:txEl>
                                          </p:spTgt>
                                        </p:tgtEl>
                                      </p:cBhvr>
                                    </p:animEffect>
                                    <p:anim calcmode="lin" valueType="num">
                                      <p:cBhvr>
                                        <p:cTn id="8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4" end="4"/>
                                            </p:txEl>
                                          </p:spTgt>
                                        </p:tgtEl>
                                      </p:cBhvr>
                                      <p:to x="100000" y="60000"/>
                                    </p:animScale>
                                    <p:animScale>
                                      <p:cBhvr>
                                        <p:cTn id="86" dur="166" decel="50000">
                                          <p:stCondLst>
                                            <p:cond delay="676"/>
                                          </p:stCondLst>
                                        </p:cTn>
                                        <p:tgtEl>
                                          <p:spTgt spid="5">
                                            <p:txEl>
                                              <p:pRg st="4" end="4"/>
                                            </p:txEl>
                                          </p:spTgt>
                                        </p:tgtEl>
                                      </p:cBhvr>
                                      <p:to x="100000" y="100000"/>
                                    </p:animScale>
                                    <p:animScale>
                                      <p:cBhvr>
                                        <p:cTn id="87" dur="26">
                                          <p:stCondLst>
                                            <p:cond delay="1312"/>
                                          </p:stCondLst>
                                        </p:cTn>
                                        <p:tgtEl>
                                          <p:spTgt spid="5">
                                            <p:txEl>
                                              <p:pRg st="4" end="4"/>
                                            </p:txEl>
                                          </p:spTgt>
                                        </p:tgtEl>
                                      </p:cBhvr>
                                      <p:to x="100000" y="80000"/>
                                    </p:animScale>
                                    <p:animScale>
                                      <p:cBhvr>
                                        <p:cTn id="88" dur="166" decel="50000">
                                          <p:stCondLst>
                                            <p:cond delay="1338"/>
                                          </p:stCondLst>
                                        </p:cTn>
                                        <p:tgtEl>
                                          <p:spTgt spid="5">
                                            <p:txEl>
                                              <p:pRg st="4" end="4"/>
                                            </p:txEl>
                                          </p:spTgt>
                                        </p:tgtEl>
                                      </p:cBhvr>
                                      <p:to x="100000" y="100000"/>
                                    </p:animScale>
                                    <p:animScale>
                                      <p:cBhvr>
                                        <p:cTn id="89" dur="26">
                                          <p:stCondLst>
                                            <p:cond delay="1642"/>
                                          </p:stCondLst>
                                        </p:cTn>
                                        <p:tgtEl>
                                          <p:spTgt spid="5">
                                            <p:txEl>
                                              <p:pRg st="4" end="4"/>
                                            </p:txEl>
                                          </p:spTgt>
                                        </p:tgtEl>
                                      </p:cBhvr>
                                      <p:to x="100000" y="90000"/>
                                    </p:animScale>
                                    <p:animScale>
                                      <p:cBhvr>
                                        <p:cTn id="90" dur="166" decel="50000">
                                          <p:stCondLst>
                                            <p:cond delay="1668"/>
                                          </p:stCondLst>
                                        </p:cTn>
                                        <p:tgtEl>
                                          <p:spTgt spid="5">
                                            <p:txEl>
                                              <p:pRg st="4" end="4"/>
                                            </p:txEl>
                                          </p:spTgt>
                                        </p:tgtEl>
                                      </p:cBhvr>
                                      <p:to x="100000" y="100000"/>
                                    </p:animScale>
                                    <p:animScale>
                                      <p:cBhvr>
                                        <p:cTn id="91" dur="26">
                                          <p:stCondLst>
                                            <p:cond delay="1808"/>
                                          </p:stCondLst>
                                        </p:cTn>
                                        <p:tgtEl>
                                          <p:spTgt spid="5">
                                            <p:txEl>
                                              <p:pRg st="4" end="4"/>
                                            </p:txEl>
                                          </p:spTgt>
                                        </p:tgtEl>
                                      </p:cBhvr>
                                      <p:to x="100000" y="95000"/>
                                    </p:animScale>
                                    <p:animScale>
                                      <p:cBhvr>
                                        <p:cTn id="92" dur="166" decel="50000">
                                          <p:stCondLst>
                                            <p:cond delay="1834"/>
                                          </p:stCondLst>
                                        </p:cTn>
                                        <p:tgtEl>
                                          <p:spTgt spid="5">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5">
                                            <p:txEl>
                                              <p:pRg st="5" end="5"/>
                                            </p:txEl>
                                          </p:spTgt>
                                        </p:tgtEl>
                                        <p:attrNameLst>
                                          <p:attrName>style.visibility</p:attrName>
                                        </p:attrNameLst>
                                      </p:cBhvr>
                                      <p:to>
                                        <p:strVal val="visible"/>
                                      </p:to>
                                    </p:set>
                                    <p:animEffect transition="in" filter="wipe(down)">
                                      <p:cBhvr>
                                        <p:cTn id="97" dur="580">
                                          <p:stCondLst>
                                            <p:cond delay="0"/>
                                          </p:stCondLst>
                                        </p:cTn>
                                        <p:tgtEl>
                                          <p:spTgt spid="5">
                                            <p:txEl>
                                              <p:pRg st="5" end="5"/>
                                            </p:txEl>
                                          </p:spTgt>
                                        </p:tgtEl>
                                      </p:cBhvr>
                                    </p:animEffect>
                                    <p:anim calcmode="lin" valueType="num">
                                      <p:cBhvr>
                                        <p:cTn id="98"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5" end="5"/>
                                            </p:txEl>
                                          </p:spTgt>
                                        </p:tgtEl>
                                      </p:cBhvr>
                                      <p:to x="100000" y="60000"/>
                                    </p:animScale>
                                    <p:animScale>
                                      <p:cBhvr>
                                        <p:cTn id="104" dur="166" decel="50000">
                                          <p:stCondLst>
                                            <p:cond delay="676"/>
                                          </p:stCondLst>
                                        </p:cTn>
                                        <p:tgtEl>
                                          <p:spTgt spid="5">
                                            <p:txEl>
                                              <p:pRg st="5" end="5"/>
                                            </p:txEl>
                                          </p:spTgt>
                                        </p:tgtEl>
                                      </p:cBhvr>
                                      <p:to x="100000" y="100000"/>
                                    </p:animScale>
                                    <p:animScale>
                                      <p:cBhvr>
                                        <p:cTn id="105" dur="26">
                                          <p:stCondLst>
                                            <p:cond delay="1312"/>
                                          </p:stCondLst>
                                        </p:cTn>
                                        <p:tgtEl>
                                          <p:spTgt spid="5">
                                            <p:txEl>
                                              <p:pRg st="5" end="5"/>
                                            </p:txEl>
                                          </p:spTgt>
                                        </p:tgtEl>
                                      </p:cBhvr>
                                      <p:to x="100000" y="80000"/>
                                    </p:animScale>
                                    <p:animScale>
                                      <p:cBhvr>
                                        <p:cTn id="106" dur="166" decel="50000">
                                          <p:stCondLst>
                                            <p:cond delay="1338"/>
                                          </p:stCondLst>
                                        </p:cTn>
                                        <p:tgtEl>
                                          <p:spTgt spid="5">
                                            <p:txEl>
                                              <p:pRg st="5" end="5"/>
                                            </p:txEl>
                                          </p:spTgt>
                                        </p:tgtEl>
                                      </p:cBhvr>
                                      <p:to x="100000" y="100000"/>
                                    </p:animScale>
                                    <p:animScale>
                                      <p:cBhvr>
                                        <p:cTn id="107" dur="26">
                                          <p:stCondLst>
                                            <p:cond delay="1642"/>
                                          </p:stCondLst>
                                        </p:cTn>
                                        <p:tgtEl>
                                          <p:spTgt spid="5">
                                            <p:txEl>
                                              <p:pRg st="5" end="5"/>
                                            </p:txEl>
                                          </p:spTgt>
                                        </p:tgtEl>
                                      </p:cBhvr>
                                      <p:to x="100000" y="90000"/>
                                    </p:animScale>
                                    <p:animScale>
                                      <p:cBhvr>
                                        <p:cTn id="108" dur="166" decel="50000">
                                          <p:stCondLst>
                                            <p:cond delay="1668"/>
                                          </p:stCondLst>
                                        </p:cTn>
                                        <p:tgtEl>
                                          <p:spTgt spid="5">
                                            <p:txEl>
                                              <p:pRg st="5" end="5"/>
                                            </p:txEl>
                                          </p:spTgt>
                                        </p:tgtEl>
                                      </p:cBhvr>
                                      <p:to x="100000" y="100000"/>
                                    </p:animScale>
                                    <p:animScale>
                                      <p:cBhvr>
                                        <p:cTn id="109" dur="26">
                                          <p:stCondLst>
                                            <p:cond delay="1808"/>
                                          </p:stCondLst>
                                        </p:cTn>
                                        <p:tgtEl>
                                          <p:spTgt spid="5">
                                            <p:txEl>
                                              <p:pRg st="5" end="5"/>
                                            </p:txEl>
                                          </p:spTgt>
                                        </p:tgtEl>
                                      </p:cBhvr>
                                      <p:to x="100000" y="95000"/>
                                    </p:animScale>
                                    <p:animScale>
                                      <p:cBhvr>
                                        <p:cTn id="110" dur="166" decel="50000">
                                          <p:stCondLst>
                                            <p:cond delay="1834"/>
                                          </p:stCondLst>
                                        </p:cTn>
                                        <p:tgtEl>
                                          <p:spTgt spid="5">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5">
                                            <p:txEl>
                                              <p:pRg st="6" end="6"/>
                                            </p:txEl>
                                          </p:spTgt>
                                        </p:tgtEl>
                                        <p:attrNameLst>
                                          <p:attrName>style.visibility</p:attrName>
                                        </p:attrNameLst>
                                      </p:cBhvr>
                                      <p:to>
                                        <p:strVal val="visible"/>
                                      </p:to>
                                    </p:set>
                                    <p:animEffect transition="in" filter="wipe(down)">
                                      <p:cBhvr>
                                        <p:cTn id="115" dur="580">
                                          <p:stCondLst>
                                            <p:cond delay="0"/>
                                          </p:stCondLst>
                                        </p:cTn>
                                        <p:tgtEl>
                                          <p:spTgt spid="5">
                                            <p:txEl>
                                              <p:pRg st="6" end="6"/>
                                            </p:txEl>
                                          </p:spTgt>
                                        </p:tgtEl>
                                      </p:cBhvr>
                                    </p:animEffect>
                                    <p:anim calcmode="lin" valueType="num">
                                      <p:cBhvr>
                                        <p:cTn id="116"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5">
                                            <p:txEl>
                                              <p:pRg st="6" end="6"/>
                                            </p:txEl>
                                          </p:spTgt>
                                        </p:tgtEl>
                                      </p:cBhvr>
                                      <p:to x="100000" y="60000"/>
                                    </p:animScale>
                                    <p:animScale>
                                      <p:cBhvr>
                                        <p:cTn id="122" dur="166" decel="50000">
                                          <p:stCondLst>
                                            <p:cond delay="676"/>
                                          </p:stCondLst>
                                        </p:cTn>
                                        <p:tgtEl>
                                          <p:spTgt spid="5">
                                            <p:txEl>
                                              <p:pRg st="6" end="6"/>
                                            </p:txEl>
                                          </p:spTgt>
                                        </p:tgtEl>
                                      </p:cBhvr>
                                      <p:to x="100000" y="100000"/>
                                    </p:animScale>
                                    <p:animScale>
                                      <p:cBhvr>
                                        <p:cTn id="123" dur="26">
                                          <p:stCondLst>
                                            <p:cond delay="1312"/>
                                          </p:stCondLst>
                                        </p:cTn>
                                        <p:tgtEl>
                                          <p:spTgt spid="5">
                                            <p:txEl>
                                              <p:pRg st="6" end="6"/>
                                            </p:txEl>
                                          </p:spTgt>
                                        </p:tgtEl>
                                      </p:cBhvr>
                                      <p:to x="100000" y="80000"/>
                                    </p:animScale>
                                    <p:animScale>
                                      <p:cBhvr>
                                        <p:cTn id="124" dur="166" decel="50000">
                                          <p:stCondLst>
                                            <p:cond delay="1338"/>
                                          </p:stCondLst>
                                        </p:cTn>
                                        <p:tgtEl>
                                          <p:spTgt spid="5">
                                            <p:txEl>
                                              <p:pRg st="6" end="6"/>
                                            </p:txEl>
                                          </p:spTgt>
                                        </p:tgtEl>
                                      </p:cBhvr>
                                      <p:to x="100000" y="100000"/>
                                    </p:animScale>
                                    <p:animScale>
                                      <p:cBhvr>
                                        <p:cTn id="125" dur="26">
                                          <p:stCondLst>
                                            <p:cond delay="1642"/>
                                          </p:stCondLst>
                                        </p:cTn>
                                        <p:tgtEl>
                                          <p:spTgt spid="5">
                                            <p:txEl>
                                              <p:pRg st="6" end="6"/>
                                            </p:txEl>
                                          </p:spTgt>
                                        </p:tgtEl>
                                      </p:cBhvr>
                                      <p:to x="100000" y="90000"/>
                                    </p:animScale>
                                    <p:animScale>
                                      <p:cBhvr>
                                        <p:cTn id="126" dur="166" decel="50000">
                                          <p:stCondLst>
                                            <p:cond delay="1668"/>
                                          </p:stCondLst>
                                        </p:cTn>
                                        <p:tgtEl>
                                          <p:spTgt spid="5">
                                            <p:txEl>
                                              <p:pRg st="6" end="6"/>
                                            </p:txEl>
                                          </p:spTgt>
                                        </p:tgtEl>
                                      </p:cBhvr>
                                      <p:to x="100000" y="100000"/>
                                    </p:animScale>
                                    <p:animScale>
                                      <p:cBhvr>
                                        <p:cTn id="127" dur="26">
                                          <p:stCondLst>
                                            <p:cond delay="1808"/>
                                          </p:stCondLst>
                                        </p:cTn>
                                        <p:tgtEl>
                                          <p:spTgt spid="5">
                                            <p:txEl>
                                              <p:pRg st="6" end="6"/>
                                            </p:txEl>
                                          </p:spTgt>
                                        </p:tgtEl>
                                      </p:cBhvr>
                                      <p:to x="100000" y="95000"/>
                                    </p:animScale>
                                    <p:animScale>
                                      <p:cBhvr>
                                        <p:cTn id="128" dur="166" decel="50000">
                                          <p:stCondLst>
                                            <p:cond delay="1834"/>
                                          </p:stCondLst>
                                        </p:cTn>
                                        <p:tgtEl>
                                          <p:spTgt spid="5">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5">
                                            <p:txEl>
                                              <p:pRg st="7" end="7"/>
                                            </p:txEl>
                                          </p:spTgt>
                                        </p:tgtEl>
                                        <p:attrNameLst>
                                          <p:attrName>style.visibility</p:attrName>
                                        </p:attrNameLst>
                                      </p:cBhvr>
                                      <p:to>
                                        <p:strVal val="visible"/>
                                      </p:to>
                                    </p:set>
                                    <p:animEffect transition="in" filter="wipe(down)">
                                      <p:cBhvr>
                                        <p:cTn id="133" dur="580">
                                          <p:stCondLst>
                                            <p:cond delay="0"/>
                                          </p:stCondLst>
                                        </p:cTn>
                                        <p:tgtEl>
                                          <p:spTgt spid="5">
                                            <p:txEl>
                                              <p:pRg st="7" end="7"/>
                                            </p:txEl>
                                          </p:spTgt>
                                        </p:tgtEl>
                                      </p:cBhvr>
                                    </p:animEffect>
                                    <p:anim calcmode="lin" valueType="num">
                                      <p:cBhvr>
                                        <p:cTn id="134"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5">
                                            <p:txEl>
                                              <p:pRg st="7" end="7"/>
                                            </p:txEl>
                                          </p:spTgt>
                                        </p:tgtEl>
                                      </p:cBhvr>
                                      <p:to x="100000" y="60000"/>
                                    </p:animScale>
                                    <p:animScale>
                                      <p:cBhvr>
                                        <p:cTn id="140" dur="166" decel="50000">
                                          <p:stCondLst>
                                            <p:cond delay="676"/>
                                          </p:stCondLst>
                                        </p:cTn>
                                        <p:tgtEl>
                                          <p:spTgt spid="5">
                                            <p:txEl>
                                              <p:pRg st="7" end="7"/>
                                            </p:txEl>
                                          </p:spTgt>
                                        </p:tgtEl>
                                      </p:cBhvr>
                                      <p:to x="100000" y="100000"/>
                                    </p:animScale>
                                    <p:animScale>
                                      <p:cBhvr>
                                        <p:cTn id="141" dur="26">
                                          <p:stCondLst>
                                            <p:cond delay="1312"/>
                                          </p:stCondLst>
                                        </p:cTn>
                                        <p:tgtEl>
                                          <p:spTgt spid="5">
                                            <p:txEl>
                                              <p:pRg st="7" end="7"/>
                                            </p:txEl>
                                          </p:spTgt>
                                        </p:tgtEl>
                                      </p:cBhvr>
                                      <p:to x="100000" y="80000"/>
                                    </p:animScale>
                                    <p:animScale>
                                      <p:cBhvr>
                                        <p:cTn id="142" dur="166" decel="50000">
                                          <p:stCondLst>
                                            <p:cond delay="1338"/>
                                          </p:stCondLst>
                                        </p:cTn>
                                        <p:tgtEl>
                                          <p:spTgt spid="5">
                                            <p:txEl>
                                              <p:pRg st="7" end="7"/>
                                            </p:txEl>
                                          </p:spTgt>
                                        </p:tgtEl>
                                      </p:cBhvr>
                                      <p:to x="100000" y="100000"/>
                                    </p:animScale>
                                    <p:animScale>
                                      <p:cBhvr>
                                        <p:cTn id="143" dur="26">
                                          <p:stCondLst>
                                            <p:cond delay="1642"/>
                                          </p:stCondLst>
                                        </p:cTn>
                                        <p:tgtEl>
                                          <p:spTgt spid="5">
                                            <p:txEl>
                                              <p:pRg st="7" end="7"/>
                                            </p:txEl>
                                          </p:spTgt>
                                        </p:tgtEl>
                                      </p:cBhvr>
                                      <p:to x="100000" y="90000"/>
                                    </p:animScale>
                                    <p:animScale>
                                      <p:cBhvr>
                                        <p:cTn id="144" dur="166" decel="50000">
                                          <p:stCondLst>
                                            <p:cond delay="1668"/>
                                          </p:stCondLst>
                                        </p:cTn>
                                        <p:tgtEl>
                                          <p:spTgt spid="5">
                                            <p:txEl>
                                              <p:pRg st="7" end="7"/>
                                            </p:txEl>
                                          </p:spTgt>
                                        </p:tgtEl>
                                      </p:cBhvr>
                                      <p:to x="100000" y="100000"/>
                                    </p:animScale>
                                    <p:animScale>
                                      <p:cBhvr>
                                        <p:cTn id="145" dur="26">
                                          <p:stCondLst>
                                            <p:cond delay="1808"/>
                                          </p:stCondLst>
                                        </p:cTn>
                                        <p:tgtEl>
                                          <p:spTgt spid="5">
                                            <p:txEl>
                                              <p:pRg st="7" end="7"/>
                                            </p:txEl>
                                          </p:spTgt>
                                        </p:tgtEl>
                                      </p:cBhvr>
                                      <p:to x="100000" y="95000"/>
                                    </p:animScale>
                                    <p:animScale>
                                      <p:cBhvr>
                                        <p:cTn id="146" dur="166" decel="50000">
                                          <p:stCondLst>
                                            <p:cond delay="1834"/>
                                          </p:stCondLst>
                                        </p:cTn>
                                        <p:tgtEl>
                                          <p:spTgt spid="5">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5">
                                            <p:txEl>
                                              <p:pRg st="8" end="8"/>
                                            </p:txEl>
                                          </p:spTgt>
                                        </p:tgtEl>
                                        <p:attrNameLst>
                                          <p:attrName>style.visibility</p:attrName>
                                        </p:attrNameLst>
                                      </p:cBhvr>
                                      <p:to>
                                        <p:strVal val="visible"/>
                                      </p:to>
                                    </p:set>
                                    <p:animEffect transition="in" filter="wipe(down)">
                                      <p:cBhvr>
                                        <p:cTn id="151" dur="580">
                                          <p:stCondLst>
                                            <p:cond delay="0"/>
                                          </p:stCondLst>
                                        </p:cTn>
                                        <p:tgtEl>
                                          <p:spTgt spid="5">
                                            <p:txEl>
                                              <p:pRg st="8" end="8"/>
                                            </p:txEl>
                                          </p:spTgt>
                                        </p:tgtEl>
                                      </p:cBhvr>
                                    </p:animEffect>
                                    <p:anim calcmode="lin" valueType="num">
                                      <p:cBhvr>
                                        <p:cTn id="152"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5">
                                            <p:txEl>
                                              <p:pRg st="8" end="8"/>
                                            </p:txEl>
                                          </p:spTgt>
                                        </p:tgtEl>
                                      </p:cBhvr>
                                      <p:to x="100000" y="60000"/>
                                    </p:animScale>
                                    <p:animScale>
                                      <p:cBhvr>
                                        <p:cTn id="158" dur="166" decel="50000">
                                          <p:stCondLst>
                                            <p:cond delay="676"/>
                                          </p:stCondLst>
                                        </p:cTn>
                                        <p:tgtEl>
                                          <p:spTgt spid="5">
                                            <p:txEl>
                                              <p:pRg st="8" end="8"/>
                                            </p:txEl>
                                          </p:spTgt>
                                        </p:tgtEl>
                                      </p:cBhvr>
                                      <p:to x="100000" y="100000"/>
                                    </p:animScale>
                                    <p:animScale>
                                      <p:cBhvr>
                                        <p:cTn id="159" dur="26">
                                          <p:stCondLst>
                                            <p:cond delay="1312"/>
                                          </p:stCondLst>
                                        </p:cTn>
                                        <p:tgtEl>
                                          <p:spTgt spid="5">
                                            <p:txEl>
                                              <p:pRg st="8" end="8"/>
                                            </p:txEl>
                                          </p:spTgt>
                                        </p:tgtEl>
                                      </p:cBhvr>
                                      <p:to x="100000" y="80000"/>
                                    </p:animScale>
                                    <p:animScale>
                                      <p:cBhvr>
                                        <p:cTn id="160" dur="166" decel="50000">
                                          <p:stCondLst>
                                            <p:cond delay="1338"/>
                                          </p:stCondLst>
                                        </p:cTn>
                                        <p:tgtEl>
                                          <p:spTgt spid="5">
                                            <p:txEl>
                                              <p:pRg st="8" end="8"/>
                                            </p:txEl>
                                          </p:spTgt>
                                        </p:tgtEl>
                                      </p:cBhvr>
                                      <p:to x="100000" y="100000"/>
                                    </p:animScale>
                                    <p:animScale>
                                      <p:cBhvr>
                                        <p:cTn id="161" dur="26">
                                          <p:stCondLst>
                                            <p:cond delay="1642"/>
                                          </p:stCondLst>
                                        </p:cTn>
                                        <p:tgtEl>
                                          <p:spTgt spid="5">
                                            <p:txEl>
                                              <p:pRg st="8" end="8"/>
                                            </p:txEl>
                                          </p:spTgt>
                                        </p:tgtEl>
                                      </p:cBhvr>
                                      <p:to x="100000" y="90000"/>
                                    </p:animScale>
                                    <p:animScale>
                                      <p:cBhvr>
                                        <p:cTn id="162" dur="166" decel="50000">
                                          <p:stCondLst>
                                            <p:cond delay="1668"/>
                                          </p:stCondLst>
                                        </p:cTn>
                                        <p:tgtEl>
                                          <p:spTgt spid="5">
                                            <p:txEl>
                                              <p:pRg st="8" end="8"/>
                                            </p:txEl>
                                          </p:spTgt>
                                        </p:tgtEl>
                                      </p:cBhvr>
                                      <p:to x="100000" y="100000"/>
                                    </p:animScale>
                                    <p:animScale>
                                      <p:cBhvr>
                                        <p:cTn id="163" dur="26">
                                          <p:stCondLst>
                                            <p:cond delay="1808"/>
                                          </p:stCondLst>
                                        </p:cTn>
                                        <p:tgtEl>
                                          <p:spTgt spid="5">
                                            <p:txEl>
                                              <p:pRg st="8" end="8"/>
                                            </p:txEl>
                                          </p:spTgt>
                                        </p:tgtEl>
                                      </p:cBhvr>
                                      <p:to x="100000" y="95000"/>
                                    </p:animScale>
                                    <p:animScale>
                                      <p:cBhvr>
                                        <p:cTn id="164" dur="166" decel="50000">
                                          <p:stCondLst>
                                            <p:cond delay="1834"/>
                                          </p:stCondLst>
                                        </p:cTn>
                                        <p:tgtEl>
                                          <p:spTgt spid="5">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5">
                                            <p:txEl>
                                              <p:pRg st="9" end="9"/>
                                            </p:txEl>
                                          </p:spTgt>
                                        </p:tgtEl>
                                        <p:attrNameLst>
                                          <p:attrName>style.visibility</p:attrName>
                                        </p:attrNameLst>
                                      </p:cBhvr>
                                      <p:to>
                                        <p:strVal val="visible"/>
                                      </p:to>
                                    </p:set>
                                    <p:animEffect transition="in" filter="wipe(down)">
                                      <p:cBhvr>
                                        <p:cTn id="169" dur="580">
                                          <p:stCondLst>
                                            <p:cond delay="0"/>
                                          </p:stCondLst>
                                        </p:cTn>
                                        <p:tgtEl>
                                          <p:spTgt spid="5">
                                            <p:txEl>
                                              <p:pRg st="9" end="9"/>
                                            </p:txEl>
                                          </p:spTgt>
                                        </p:tgtEl>
                                      </p:cBhvr>
                                    </p:animEffect>
                                    <p:anim calcmode="lin" valueType="num">
                                      <p:cBhvr>
                                        <p:cTn id="170" dur="1822"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5">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5">
                                            <p:txEl>
                                              <p:pRg st="9" end="9"/>
                                            </p:txEl>
                                          </p:spTgt>
                                        </p:tgtEl>
                                      </p:cBhvr>
                                      <p:to x="100000" y="60000"/>
                                    </p:animScale>
                                    <p:animScale>
                                      <p:cBhvr>
                                        <p:cTn id="176" dur="166" decel="50000">
                                          <p:stCondLst>
                                            <p:cond delay="676"/>
                                          </p:stCondLst>
                                        </p:cTn>
                                        <p:tgtEl>
                                          <p:spTgt spid="5">
                                            <p:txEl>
                                              <p:pRg st="9" end="9"/>
                                            </p:txEl>
                                          </p:spTgt>
                                        </p:tgtEl>
                                      </p:cBhvr>
                                      <p:to x="100000" y="100000"/>
                                    </p:animScale>
                                    <p:animScale>
                                      <p:cBhvr>
                                        <p:cTn id="177" dur="26">
                                          <p:stCondLst>
                                            <p:cond delay="1312"/>
                                          </p:stCondLst>
                                        </p:cTn>
                                        <p:tgtEl>
                                          <p:spTgt spid="5">
                                            <p:txEl>
                                              <p:pRg st="9" end="9"/>
                                            </p:txEl>
                                          </p:spTgt>
                                        </p:tgtEl>
                                      </p:cBhvr>
                                      <p:to x="100000" y="80000"/>
                                    </p:animScale>
                                    <p:animScale>
                                      <p:cBhvr>
                                        <p:cTn id="178" dur="166" decel="50000">
                                          <p:stCondLst>
                                            <p:cond delay="1338"/>
                                          </p:stCondLst>
                                        </p:cTn>
                                        <p:tgtEl>
                                          <p:spTgt spid="5">
                                            <p:txEl>
                                              <p:pRg st="9" end="9"/>
                                            </p:txEl>
                                          </p:spTgt>
                                        </p:tgtEl>
                                      </p:cBhvr>
                                      <p:to x="100000" y="100000"/>
                                    </p:animScale>
                                    <p:animScale>
                                      <p:cBhvr>
                                        <p:cTn id="179" dur="26">
                                          <p:stCondLst>
                                            <p:cond delay="1642"/>
                                          </p:stCondLst>
                                        </p:cTn>
                                        <p:tgtEl>
                                          <p:spTgt spid="5">
                                            <p:txEl>
                                              <p:pRg st="9" end="9"/>
                                            </p:txEl>
                                          </p:spTgt>
                                        </p:tgtEl>
                                      </p:cBhvr>
                                      <p:to x="100000" y="90000"/>
                                    </p:animScale>
                                    <p:animScale>
                                      <p:cBhvr>
                                        <p:cTn id="180" dur="166" decel="50000">
                                          <p:stCondLst>
                                            <p:cond delay="1668"/>
                                          </p:stCondLst>
                                        </p:cTn>
                                        <p:tgtEl>
                                          <p:spTgt spid="5">
                                            <p:txEl>
                                              <p:pRg st="9" end="9"/>
                                            </p:txEl>
                                          </p:spTgt>
                                        </p:tgtEl>
                                      </p:cBhvr>
                                      <p:to x="100000" y="100000"/>
                                    </p:animScale>
                                    <p:animScale>
                                      <p:cBhvr>
                                        <p:cTn id="181" dur="26">
                                          <p:stCondLst>
                                            <p:cond delay="1808"/>
                                          </p:stCondLst>
                                        </p:cTn>
                                        <p:tgtEl>
                                          <p:spTgt spid="5">
                                            <p:txEl>
                                              <p:pRg st="9" end="9"/>
                                            </p:txEl>
                                          </p:spTgt>
                                        </p:tgtEl>
                                      </p:cBhvr>
                                      <p:to x="100000" y="95000"/>
                                    </p:animScale>
                                    <p:animScale>
                                      <p:cBhvr>
                                        <p:cTn id="182" dur="166" decel="50000">
                                          <p:stCondLst>
                                            <p:cond delay="1834"/>
                                          </p:stCondLst>
                                        </p:cTn>
                                        <p:tgtEl>
                                          <p:spTgt spid="5">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5">
                                            <p:txEl>
                                              <p:pRg st="10" end="10"/>
                                            </p:txEl>
                                          </p:spTgt>
                                        </p:tgtEl>
                                        <p:attrNameLst>
                                          <p:attrName>style.visibility</p:attrName>
                                        </p:attrNameLst>
                                      </p:cBhvr>
                                      <p:to>
                                        <p:strVal val="visible"/>
                                      </p:to>
                                    </p:set>
                                    <p:animEffect transition="in" filter="wipe(down)">
                                      <p:cBhvr>
                                        <p:cTn id="187" dur="580">
                                          <p:stCondLst>
                                            <p:cond delay="0"/>
                                          </p:stCondLst>
                                        </p:cTn>
                                        <p:tgtEl>
                                          <p:spTgt spid="5">
                                            <p:txEl>
                                              <p:pRg st="10" end="10"/>
                                            </p:txEl>
                                          </p:spTgt>
                                        </p:tgtEl>
                                      </p:cBhvr>
                                    </p:animEffect>
                                    <p:anim calcmode="lin" valueType="num">
                                      <p:cBhvr>
                                        <p:cTn id="188" dur="1822"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5">
                                            <p:txEl>
                                              <p:pRg st="10" end="1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5">
                                            <p:txEl>
                                              <p:pRg st="10" end="10"/>
                                            </p:txEl>
                                          </p:spTgt>
                                        </p:tgtEl>
                                      </p:cBhvr>
                                      <p:to x="100000" y="60000"/>
                                    </p:animScale>
                                    <p:animScale>
                                      <p:cBhvr>
                                        <p:cTn id="194" dur="166" decel="50000">
                                          <p:stCondLst>
                                            <p:cond delay="676"/>
                                          </p:stCondLst>
                                        </p:cTn>
                                        <p:tgtEl>
                                          <p:spTgt spid="5">
                                            <p:txEl>
                                              <p:pRg st="10" end="10"/>
                                            </p:txEl>
                                          </p:spTgt>
                                        </p:tgtEl>
                                      </p:cBhvr>
                                      <p:to x="100000" y="100000"/>
                                    </p:animScale>
                                    <p:animScale>
                                      <p:cBhvr>
                                        <p:cTn id="195" dur="26">
                                          <p:stCondLst>
                                            <p:cond delay="1312"/>
                                          </p:stCondLst>
                                        </p:cTn>
                                        <p:tgtEl>
                                          <p:spTgt spid="5">
                                            <p:txEl>
                                              <p:pRg st="10" end="10"/>
                                            </p:txEl>
                                          </p:spTgt>
                                        </p:tgtEl>
                                      </p:cBhvr>
                                      <p:to x="100000" y="80000"/>
                                    </p:animScale>
                                    <p:animScale>
                                      <p:cBhvr>
                                        <p:cTn id="196" dur="166" decel="50000">
                                          <p:stCondLst>
                                            <p:cond delay="1338"/>
                                          </p:stCondLst>
                                        </p:cTn>
                                        <p:tgtEl>
                                          <p:spTgt spid="5">
                                            <p:txEl>
                                              <p:pRg st="10" end="10"/>
                                            </p:txEl>
                                          </p:spTgt>
                                        </p:tgtEl>
                                      </p:cBhvr>
                                      <p:to x="100000" y="100000"/>
                                    </p:animScale>
                                    <p:animScale>
                                      <p:cBhvr>
                                        <p:cTn id="197" dur="26">
                                          <p:stCondLst>
                                            <p:cond delay="1642"/>
                                          </p:stCondLst>
                                        </p:cTn>
                                        <p:tgtEl>
                                          <p:spTgt spid="5">
                                            <p:txEl>
                                              <p:pRg st="10" end="10"/>
                                            </p:txEl>
                                          </p:spTgt>
                                        </p:tgtEl>
                                      </p:cBhvr>
                                      <p:to x="100000" y="90000"/>
                                    </p:animScale>
                                    <p:animScale>
                                      <p:cBhvr>
                                        <p:cTn id="198" dur="166" decel="50000">
                                          <p:stCondLst>
                                            <p:cond delay="1668"/>
                                          </p:stCondLst>
                                        </p:cTn>
                                        <p:tgtEl>
                                          <p:spTgt spid="5">
                                            <p:txEl>
                                              <p:pRg st="10" end="10"/>
                                            </p:txEl>
                                          </p:spTgt>
                                        </p:tgtEl>
                                      </p:cBhvr>
                                      <p:to x="100000" y="100000"/>
                                    </p:animScale>
                                    <p:animScale>
                                      <p:cBhvr>
                                        <p:cTn id="199" dur="26">
                                          <p:stCondLst>
                                            <p:cond delay="1808"/>
                                          </p:stCondLst>
                                        </p:cTn>
                                        <p:tgtEl>
                                          <p:spTgt spid="5">
                                            <p:txEl>
                                              <p:pRg st="10" end="10"/>
                                            </p:txEl>
                                          </p:spTgt>
                                        </p:tgtEl>
                                      </p:cBhvr>
                                      <p:to x="100000" y="95000"/>
                                    </p:animScale>
                                    <p:animScale>
                                      <p:cBhvr>
                                        <p:cTn id="200" dur="166" decel="50000">
                                          <p:stCondLst>
                                            <p:cond delay="1834"/>
                                          </p:stCondLst>
                                        </p:cTn>
                                        <p:tgtEl>
                                          <p:spTgt spid="5">
                                            <p:txEl>
                                              <p:pRg st="10" end="1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nodeType="clickEffect">
                                  <p:stCondLst>
                                    <p:cond delay="0"/>
                                  </p:stCondLst>
                                  <p:childTnLst>
                                    <p:set>
                                      <p:cBhvr>
                                        <p:cTn id="204" dur="1" fill="hold">
                                          <p:stCondLst>
                                            <p:cond delay="0"/>
                                          </p:stCondLst>
                                        </p:cTn>
                                        <p:tgtEl>
                                          <p:spTgt spid="5">
                                            <p:txEl>
                                              <p:pRg st="11" end="11"/>
                                            </p:txEl>
                                          </p:spTgt>
                                        </p:tgtEl>
                                        <p:attrNameLst>
                                          <p:attrName>style.visibility</p:attrName>
                                        </p:attrNameLst>
                                      </p:cBhvr>
                                      <p:to>
                                        <p:strVal val="visible"/>
                                      </p:to>
                                    </p:set>
                                    <p:animEffect transition="in" filter="wipe(down)">
                                      <p:cBhvr>
                                        <p:cTn id="205" dur="580">
                                          <p:stCondLst>
                                            <p:cond delay="0"/>
                                          </p:stCondLst>
                                        </p:cTn>
                                        <p:tgtEl>
                                          <p:spTgt spid="5">
                                            <p:txEl>
                                              <p:pRg st="11" end="11"/>
                                            </p:txEl>
                                          </p:spTgt>
                                        </p:tgtEl>
                                      </p:cBhvr>
                                    </p:animEffect>
                                    <p:anim calcmode="lin" valueType="num">
                                      <p:cBhvr>
                                        <p:cTn id="206" dur="1822" tmFilter="0,0; 0.14,0.36; 0.43,0.73; 0.71,0.91; 1.0,1.0">
                                          <p:stCondLst>
                                            <p:cond delay="0"/>
                                          </p:stCondLst>
                                        </p:cTn>
                                        <p:tgtEl>
                                          <p:spTgt spid="5">
                                            <p:txEl>
                                              <p:pRg st="11" end="11"/>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5">
                                            <p:txEl>
                                              <p:pRg st="11" end="11"/>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5">
                                            <p:txEl>
                                              <p:pRg st="11" end="11"/>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5">
                                            <p:txEl>
                                              <p:pRg st="11" end="11"/>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5">
                                            <p:txEl>
                                              <p:pRg st="11" end="11"/>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5">
                                            <p:txEl>
                                              <p:pRg st="11" end="11"/>
                                            </p:txEl>
                                          </p:spTgt>
                                        </p:tgtEl>
                                      </p:cBhvr>
                                      <p:to x="100000" y="60000"/>
                                    </p:animScale>
                                    <p:animScale>
                                      <p:cBhvr>
                                        <p:cTn id="212" dur="166" decel="50000">
                                          <p:stCondLst>
                                            <p:cond delay="676"/>
                                          </p:stCondLst>
                                        </p:cTn>
                                        <p:tgtEl>
                                          <p:spTgt spid="5">
                                            <p:txEl>
                                              <p:pRg st="11" end="11"/>
                                            </p:txEl>
                                          </p:spTgt>
                                        </p:tgtEl>
                                      </p:cBhvr>
                                      <p:to x="100000" y="100000"/>
                                    </p:animScale>
                                    <p:animScale>
                                      <p:cBhvr>
                                        <p:cTn id="213" dur="26">
                                          <p:stCondLst>
                                            <p:cond delay="1312"/>
                                          </p:stCondLst>
                                        </p:cTn>
                                        <p:tgtEl>
                                          <p:spTgt spid="5">
                                            <p:txEl>
                                              <p:pRg st="11" end="11"/>
                                            </p:txEl>
                                          </p:spTgt>
                                        </p:tgtEl>
                                      </p:cBhvr>
                                      <p:to x="100000" y="80000"/>
                                    </p:animScale>
                                    <p:animScale>
                                      <p:cBhvr>
                                        <p:cTn id="214" dur="166" decel="50000">
                                          <p:stCondLst>
                                            <p:cond delay="1338"/>
                                          </p:stCondLst>
                                        </p:cTn>
                                        <p:tgtEl>
                                          <p:spTgt spid="5">
                                            <p:txEl>
                                              <p:pRg st="11" end="11"/>
                                            </p:txEl>
                                          </p:spTgt>
                                        </p:tgtEl>
                                      </p:cBhvr>
                                      <p:to x="100000" y="100000"/>
                                    </p:animScale>
                                    <p:animScale>
                                      <p:cBhvr>
                                        <p:cTn id="215" dur="26">
                                          <p:stCondLst>
                                            <p:cond delay="1642"/>
                                          </p:stCondLst>
                                        </p:cTn>
                                        <p:tgtEl>
                                          <p:spTgt spid="5">
                                            <p:txEl>
                                              <p:pRg st="11" end="11"/>
                                            </p:txEl>
                                          </p:spTgt>
                                        </p:tgtEl>
                                      </p:cBhvr>
                                      <p:to x="100000" y="90000"/>
                                    </p:animScale>
                                    <p:animScale>
                                      <p:cBhvr>
                                        <p:cTn id="216" dur="166" decel="50000">
                                          <p:stCondLst>
                                            <p:cond delay="1668"/>
                                          </p:stCondLst>
                                        </p:cTn>
                                        <p:tgtEl>
                                          <p:spTgt spid="5">
                                            <p:txEl>
                                              <p:pRg st="11" end="11"/>
                                            </p:txEl>
                                          </p:spTgt>
                                        </p:tgtEl>
                                      </p:cBhvr>
                                      <p:to x="100000" y="100000"/>
                                    </p:animScale>
                                    <p:animScale>
                                      <p:cBhvr>
                                        <p:cTn id="217" dur="26">
                                          <p:stCondLst>
                                            <p:cond delay="1808"/>
                                          </p:stCondLst>
                                        </p:cTn>
                                        <p:tgtEl>
                                          <p:spTgt spid="5">
                                            <p:txEl>
                                              <p:pRg st="11" end="11"/>
                                            </p:txEl>
                                          </p:spTgt>
                                        </p:tgtEl>
                                      </p:cBhvr>
                                      <p:to x="100000" y="95000"/>
                                    </p:animScale>
                                    <p:animScale>
                                      <p:cBhvr>
                                        <p:cTn id="218" dur="166" decel="50000">
                                          <p:stCondLst>
                                            <p:cond delay="1834"/>
                                          </p:stCondLst>
                                        </p:cTn>
                                        <p:tgtEl>
                                          <p:spTgt spid="5">
                                            <p:txEl>
                                              <p:pRg st="11" end="11"/>
                                            </p:txEl>
                                          </p:spTgt>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nodeType="clickEffect">
                                  <p:stCondLst>
                                    <p:cond delay="0"/>
                                  </p:stCondLst>
                                  <p:childTnLst>
                                    <p:set>
                                      <p:cBhvr>
                                        <p:cTn id="222" dur="1" fill="hold">
                                          <p:stCondLst>
                                            <p:cond delay="0"/>
                                          </p:stCondLst>
                                        </p:cTn>
                                        <p:tgtEl>
                                          <p:spTgt spid="5">
                                            <p:txEl>
                                              <p:pRg st="12" end="12"/>
                                            </p:txEl>
                                          </p:spTgt>
                                        </p:tgtEl>
                                        <p:attrNameLst>
                                          <p:attrName>style.visibility</p:attrName>
                                        </p:attrNameLst>
                                      </p:cBhvr>
                                      <p:to>
                                        <p:strVal val="visible"/>
                                      </p:to>
                                    </p:set>
                                    <p:animEffect transition="in" filter="wipe(down)">
                                      <p:cBhvr>
                                        <p:cTn id="223" dur="580">
                                          <p:stCondLst>
                                            <p:cond delay="0"/>
                                          </p:stCondLst>
                                        </p:cTn>
                                        <p:tgtEl>
                                          <p:spTgt spid="5">
                                            <p:txEl>
                                              <p:pRg st="12" end="12"/>
                                            </p:txEl>
                                          </p:spTgt>
                                        </p:tgtEl>
                                      </p:cBhvr>
                                    </p:animEffect>
                                    <p:anim calcmode="lin" valueType="num">
                                      <p:cBhvr>
                                        <p:cTn id="224" dur="1822" tmFilter="0,0; 0.14,0.36; 0.43,0.73; 0.71,0.91; 1.0,1.0">
                                          <p:stCondLst>
                                            <p:cond delay="0"/>
                                          </p:stCondLst>
                                        </p:cTn>
                                        <p:tgtEl>
                                          <p:spTgt spid="5">
                                            <p:txEl>
                                              <p:pRg st="12" end="12"/>
                                            </p:txEl>
                                          </p:spTgt>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5">
                                            <p:txEl>
                                              <p:pRg st="12" end="12"/>
                                            </p:txEl>
                                          </p:spTgt>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5">
                                            <p:txEl>
                                              <p:pRg st="12" end="12"/>
                                            </p:txEl>
                                          </p:spTgt>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5">
                                            <p:txEl>
                                              <p:pRg st="12" end="12"/>
                                            </p:txEl>
                                          </p:spTgt>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5">
                                            <p:txEl>
                                              <p:pRg st="12" end="12"/>
                                            </p:txEl>
                                          </p:spTgt>
                                        </p:tgtEl>
                                        <p:attrNameLst>
                                          <p:attrName>ppt_y</p:attrName>
                                        </p:attrNameLst>
                                      </p:cBhvr>
                                      <p:tavLst>
                                        <p:tav tm="0" fmla="#ppt_y-sin(pi*$)/81">
                                          <p:val>
                                            <p:fltVal val="0"/>
                                          </p:val>
                                        </p:tav>
                                        <p:tav tm="100000">
                                          <p:val>
                                            <p:fltVal val="1"/>
                                          </p:val>
                                        </p:tav>
                                      </p:tavLst>
                                    </p:anim>
                                    <p:animScale>
                                      <p:cBhvr>
                                        <p:cTn id="229" dur="26">
                                          <p:stCondLst>
                                            <p:cond delay="650"/>
                                          </p:stCondLst>
                                        </p:cTn>
                                        <p:tgtEl>
                                          <p:spTgt spid="5">
                                            <p:txEl>
                                              <p:pRg st="12" end="12"/>
                                            </p:txEl>
                                          </p:spTgt>
                                        </p:tgtEl>
                                      </p:cBhvr>
                                      <p:to x="100000" y="60000"/>
                                    </p:animScale>
                                    <p:animScale>
                                      <p:cBhvr>
                                        <p:cTn id="230" dur="166" decel="50000">
                                          <p:stCondLst>
                                            <p:cond delay="676"/>
                                          </p:stCondLst>
                                        </p:cTn>
                                        <p:tgtEl>
                                          <p:spTgt spid="5">
                                            <p:txEl>
                                              <p:pRg st="12" end="12"/>
                                            </p:txEl>
                                          </p:spTgt>
                                        </p:tgtEl>
                                      </p:cBhvr>
                                      <p:to x="100000" y="100000"/>
                                    </p:animScale>
                                    <p:animScale>
                                      <p:cBhvr>
                                        <p:cTn id="231" dur="26">
                                          <p:stCondLst>
                                            <p:cond delay="1312"/>
                                          </p:stCondLst>
                                        </p:cTn>
                                        <p:tgtEl>
                                          <p:spTgt spid="5">
                                            <p:txEl>
                                              <p:pRg st="12" end="12"/>
                                            </p:txEl>
                                          </p:spTgt>
                                        </p:tgtEl>
                                      </p:cBhvr>
                                      <p:to x="100000" y="80000"/>
                                    </p:animScale>
                                    <p:animScale>
                                      <p:cBhvr>
                                        <p:cTn id="232" dur="166" decel="50000">
                                          <p:stCondLst>
                                            <p:cond delay="1338"/>
                                          </p:stCondLst>
                                        </p:cTn>
                                        <p:tgtEl>
                                          <p:spTgt spid="5">
                                            <p:txEl>
                                              <p:pRg st="12" end="12"/>
                                            </p:txEl>
                                          </p:spTgt>
                                        </p:tgtEl>
                                      </p:cBhvr>
                                      <p:to x="100000" y="100000"/>
                                    </p:animScale>
                                    <p:animScale>
                                      <p:cBhvr>
                                        <p:cTn id="233" dur="26">
                                          <p:stCondLst>
                                            <p:cond delay="1642"/>
                                          </p:stCondLst>
                                        </p:cTn>
                                        <p:tgtEl>
                                          <p:spTgt spid="5">
                                            <p:txEl>
                                              <p:pRg st="12" end="12"/>
                                            </p:txEl>
                                          </p:spTgt>
                                        </p:tgtEl>
                                      </p:cBhvr>
                                      <p:to x="100000" y="90000"/>
                                    </p:animScale>
                                    <p:animScale>
                                      <p:cBhvr>
                                        <p:cTn id="234" dur="166" decel="50000">
                                          <p:stCondLst>
                                            <p:cond delay="1668"/>
                                          </p:stCondLst>
                                        </p:cTn>
                                        <p:tgtEl>
                                          <p:spTgt spid="5">
                                            <p:txEl>
                                              <p:pRg st="12" end="12"/>
                                            </p:txEl>
                                          </p:spTgt>
                                        </p:tgtEl>
                                      </p:cBhvr>
                                      <p:to x="100000" y="100000"/>
                                    </p:animScale>
                                    <p:animScale>
                                      <p:cBhvr>
                                        <p:cTn id="235" dur="26">
                                          <p:stCondLst>
                                            <p:cond delay="1808"/>
                                          </p:stCondLst>
                                        </p:cTn>
                                        <p:tgtEl>
                                          <p:spTgt spid="5">
                                            <p:txEl>
                                              <p:pRg st="12" end="12"/>
                                            </p:txEl>
                                          </p:spTgt>
                                        </p:tgtEl>
                                      </p:cBhvr>
                                      <p:to x="100000" y="95000"/>
                                    </p:animScale>
                                    <p:animScale>
                                      <p:cBhvr>
                                        <p:cTn id="236" dur="166" decel="50000">
                                          <p:stCondLst>
                                            <p:cond delay="1834"/>
                                          </p:stCondLst>
                                        </p:cTn>
                                        <p:tgtEl>
                                          <p:spTgt spid="5">
                                            <p:txEl>
                                              <p:pRg st="12" end="12"/>
                                            </p:txEl>
                                          </p:spTgt>
                                        </p:tgtEl>
                                      </p:cBhvr>
                                      <p:to x="100000" y="100000"/>
                                    </p:animScale>
                                  </p:childTnLst>
                                </p:cTn>
                              </p:par>
                            </p:childTnLst>
                          </p:cTn>
                        </p:par>
                      </p:childTnLst>
                    </p:cTn>
                  </p:par>
                  <p:par>
                    <p:cTn id="237" fill="hold">
                      <p:stCondLst>
                        <p:cond delay="indefinite"/>
                      </p:stCondLst>
                      <p:childTnLst>
                        <p:par>
                          <p:cTn id="238" fill="hold">
                            <p:stCondLst>
                              <p:cond delay="0"/>
                            </p:stCondLst>
                            <p:childTnLst>
                              <p:par>
                                <p:cTn id="239" presetID="26" presetClass="entr" presetSubtype="0" fill="hold" nodeType="clickEffect">
                                  <p:stCondLst>
                                    <p:cond delay="0"/>
                                  </p:stCondLst>
                                  <p:childTnLst>
                                    <p:set>
                                      <p:cBhvr>
                                        <p:cTn id="240" dur="1" fill="hold">
                                          <p:stCondLst>
                                            <p:cond delay="0"/>
                                          </p:stCondLst>
                                        </p:cTn>
                                        <p:tgtEl>
                                          <p:spTgt spid="5">
                                            <p:txEl>
                                              <p:pRg st="13" end="13"/>
                                            </p:txEl>
                                          </p:spTgt>
                                        </p:tgtEl>
                                        <p:attrNameLst>
                                          <p:attrName>style.visibility</p:attrName>
                                        </p:attrNameLst>
                                      </p:cBhvr>
                                      <p:to>
                                        <p:strVal val="visible"/>
                                      </p:to>
                                    </p:set>
                                    <p:animEffect transition="in" filter="wipe(down)">
                                      <p:cBhvr>
                                        <p:cTn id="241" dur="580">
                                          <p:stCondLst>
                                            <p:cond delay="0"/>
                                          </p:stCondLst>
                                        </p:cTn>
                                        <p:tgtEl>
                                          <p:spTgt spid="5">
                                            <p:txEl>
                                              <p:pRg st="13" end="13"/>
                                            </p:txEl>
                                          </p:spTgt>
                                        </p:tgtEl>
                                      </p:cBhvr>
                                    </p:animEffect>
                                    <p:anim calcmode="lin" valueType="num">
                                      <p:cBhvr>
                                        <p:cTn id="242" dur="1822" tmFilter="0,0; 0.14,0.36; 0.43,0.73; 0.71,0.91; 1.0,1.0">
                                          <p:stCondLst>
                                            <p:cond delay="0"/>
                                          </p:stCondLst>
                                        </p:cTn>
                                        <p:tgtEl>
                                          <p:spTgt spid="5">
                                            <p:txEl>
                                              <p:pRg st="13" end="13"/>
                                            </p:txEl>
                                          </p:spTgt>
                                        </p:tgtEl>
                                        <p:attrNameLst>
                                          <p:attrName>ppt_x</p:attrName>
                                        </p:attrNameLst>
                                      </p:cBhvr>
                                      <p:tavLst>
                                        <p:tav tm="0">
                                          <p:val>
                                            <p:strVal val="#ppt_x-0.25"/>
                                          </p:val>
                                        </p:tav>
                                        <p:tav tm="100000">
                                          <p:val>
                                            <p:strVal val="#ppt_x"/>
                                          </p:val>
                                        </p:tav>
                                      </p:tavLst>
                                    </p:anim>
                                    <p:anim calcmode="lin" valueType="num">
                                      <p:cBhvr>
                                        <p:cTn id="243" dur="664" tmFilter="0.0,0.0; 0.25,0.07; 0.50,0.2; 0.75,0.467; 1.0,1.0">
                                          <p:stCondLst>
                                            <p:cond delay="0"/>
                                          </p:stCondLst>
                                        </p:cTn>
                                        <p:tgtEl>
                                          <p:spTgt spid="5">
                                            <p:txEl>
                                              <p:pRg st="13" end="13"/>
                                            </p:txEl>
                                          </p:spTgt>
                                        </p:tgtEl>
                                        <p:attrNameLst>
                                          <p:attrName>ppt_y</p:attrName>
                                        </p:attrNameLst>
                                      </p:cBhvr>
                                      <p:tavLst>
                                        <p:tav tm="0" fmla="#ppt_y-sin(pi*$)/3">
                                          <p:val>
                                            <p:fltVal val="0.5"/>
                                          </p:val>
                                        </p:tav>
                                        <p:tav tm="100000">
                                          <p:val>
                                            <p:fltVal val="1"/>
                                          </p:val>
                                        </p:tav>
                                      </p:tavLst>
                                    </p:anim>
                                    <p:anim calcmode="lin" valueType="num">
                                      <p:cBhvr>
                                        <p:cTn id="244" dur="664" tmFilter="0, 0; 0.125,0.2665; 0.25,0.4; 0.375,0.465; 0.5,0.5;  0.625,0.535; 0.75,0.6; 0.875,0.7335; 1,1">
                                          <p:stCondLst>
                                            <p:cond delay="664"/>
                                          </p:stCondLst>
                                        </p:cTn>
                                        <p:tgtEl>
                                          <p:spTgt spid="5">
                                            <p:txEl>
                                              <p:pRg st="13" end="13"/>
                                            </p:txEl>
                                          </p:spTgt>
                                        </p:tgtEl>
                                        <p:attrNameLst>
                                          <p:attrName>ppt_y</p:attrName>
                                        </p:attrNameLst>
                                      </p:cBhvr>
                                      <p:tavLst>
                                        <p:tav tm="0" fmla="#ppt_y-sin(pi*$)/9">
                                          <p:val>
                                            <p:fltVal val="0"/>
                                          </p:val>
                                        </p:tav>
                                        <p:tav tm="100000">
                                          <p:val>
                                            <p:fltVal val="1"/>
                                          </p:val>
                                        </p:tav>
                                      </p:tavLst>
                                    </p:anim>
                                    <p:anim calcmode="lin" valueType="num">
                                      <p:cBhvr>
                                        <p:cTn id="245" dur="332" tmFilter="0, 0; 0.125,0.2665; 0.25,0.4; 0.375,0.465; 0.5,0.5;  0.625,0.535; 0.75,0.6; 0.875,0.7335; 1,1">
                                          <p:stCondLst>
                                            <p:cond delay="1324"/>
                                          </p:stCondLst>
                                        </p:cTn>
                                        <p:tgtEl>
                                          <p:spTgt spid="5">
                                            <p:txEl>
                                              <p:pRg st="13" end="13"/>
                                            </p:txEl>
                                          </p:spTgt>
                                        </p:tgtEl>
                                        <p:attrNameLst>
                                          <p:attrName>ppt_y</p:attrName>
                                        </p:attrNameLst>
                                      </p:cBhvr>
                                      <p:tavLst>
                                        <p:tav tm="0" fmla="#ppt_y-sin(pi*$)/27">
                                          <p:val>
                                            <p:fltVal val="0"/>
                                          </p:val>
                                        </p:tav>
                                        <p:tav tm="100000">
                                          <p:val>
                                            <p:fltVal val="1"/>
                                          </p:val>
                                        </p:tav>
                                      </p:tavLst>
                                    </p:anim>
                                    <p:anim calcmode="lin" valueType="num">
                                      <p:cBhvr>
                                        <p:cTn id="246" dur="164" tmFilter="0, 0; 0.125,0.2665; 0.25,0.4; 0.375,0.465; 0.5,0.5;  0.625,0.535; 0.75,0.6; 0.875,0.7335; 1,1">
                                          <p:stCondLst>
                                            <p:cond delay="1656"/>
                                          </p:stCondLst>
                                        </p:cTn>
                                        <p:tgtEl>
                                          <p:spTgt spid="5">
                                            <p:txEl>
                                              <p:pRg st="13" end="13"/>
                                            </p:txEl>
                                          </p:spTgt>
                                        </p:tgtEl>
                                        <p:attrNameLst>
                                          <p:attrName>ppt_y</p:attrName>
                                        </p:attrNameLst>
                                      </p:cBhvr>
                                      <p:tavLst>
                                        <p:tav tm="0" fmla="#ppt_y-sin(pi*$)/81">
                                          <p:val>
                                            <p:fltVal val="0"/>
                                          </p:val>
                                        </p:tav>
                                        <p:tav tm="100000">
                                          <p:val>
                                            <p:fltVal val="1"/>
                                          </p:val>
                                        </p:tav>
                                      </p:tavLst>
                                    </p:anim>
                                    <p:animScale>
                                      <p:cBhvr>
                                        <p:cTn id="247" dur="26">
                                          <p:stCondLst>
                                            <p:cond delay="650"/>
                                          </p:stCondLst>
                                        </p:cTn>
                                        <p:tgtEl>
                                          <p:spTgt spid="5">
                                            <p:txEl>
                                              <p:pRg st="13" end="13"/>
                                            </p:txEl>
                                          </p:spTgt>
                                        </p:tgtEl>
                                      </p:cBhvr>
                                      <p:to x="100000" y="60000"/>
                                    </p:animScale>
                                    <p:animScale>
                                      <p:cBhvr>
                                        <p:cTn id="248" dur="166" decel="50000">
                                          <p:stCondLst>
                                            <p:cond delay="676"/>
                                          </p:stCondLst>
                                        </p:cTn>
                                        <p:tgtEl>
                                          <p:spTgt spid="5">
                                            <p:txEl>
                                              <p:pRg st="13" end="13"/>
                                            </p:txEl>
                                          </p:spTgt>
                                        </p:tgtEl>
                                      </p:cBhvr>
                                      <p:to x="100000" y="100000"/>
                                    </p:animScale>
                                    <p:animScale>
                                      <p:cBhvr>
                                        <p:cTn id="249" dur="26">
                                          <p:stCondLst>
                                            <p:cond delay="1312"/>
                                          </p:stCondLst>
                                        </p:cTn>
                                        <p:tgtEl>
                                          <p:spTgt spid="5">
                                            <p:txEl>
                                              <p:pRg st="13" end="13"/>
                                            </p:txEl>
                                          </p:spTgt>
                                        </p:tgtEl>
                                      </p:cBhvr>
                                      <p:to x="100000" y="80000"/>
                                    </p:animScale>
                                    <p:animScale>
                                      <p:cBhvr>
                                        <p:cTn id="250" dur="166" decel="50000">
                                          <p:stCondLst>
                                            <p:cond delay="1338"/>
                                          </p:stCondLst>
                                        </p:cTn>
                                        <p:tgtEl>
                                          <p:spTgt spid="5">
                                            <p:txEl>
                                              <p:pRg st="13" end="13"/>
                                            </p:txEl>
                                          </p:spTgt>
                                        </p:tgtEl>
                                      </p:cBhvr>
                                      <p:to x="100000" y="100000"/>
                                    </p:animScale>
                                    <p:animScale>
                                      <p:cBhvr>
                                        <p:cTn id="251" dur="26">
                                          <p:stCondLst>
                                            <p:cond delay="1642"/>
                                          </p:stCondLst>
                                        </p:cTn>
                                        <p:tgtEl>
                                          <p:spTgt spid="5">
                                            <p:txEl>
                                              <p:pRg st="13" end="13"/>
                                            </p:txEl>
                                          </p:spTgt>
                                        </p:tgtEl>
                                      </p:cBhvr>
                                      <p:to x="100000" y="90000"/>
                                    </p:animScale>
                                    <p:animScale>
                                      <p:cBhvr>
                                        <p:cTn id="252" dur="166" decel="50000">
                                          <p:stCondLst>
                                            <p:cond delay="1668"/>
                                          </p:stCondLst>
                                        </p:cTn>
                                        <p:tgtEl>
                                          <p:spTgt spid="5">
                                            <p:txEl>
                                              <p:pRg st="13" end="13"/>
                                            </p:txEl>
                                          </p:spTgt>
                                        </p:tgtEl>
                                      </p:cBhvr>
                                      <p:to x="100000" y="100000"/>
                                    </p:animScale>
                                    <p:animScale>
                                      <p:cBhvr>
                                        <p:cTn id="253" dur="26">
                                          <p:stCondLst>
                                            <p:cond delay="1808"/>
                                          </p:stCondLst>
                                        </p:cTn>
                                        <p:tgtEl>
                                          <p:spTgt spid="5">
                                            <p:txEl>
                                              <p:pRg st="13" end="13"/>
                                            </p:txEl>
                                          </p:spTgt>
                                        </p:tgtEl>
                                      </p:cBhvr>
                                      <p:to x="100000" y="95000"/>
                                    </p:animScale>
                                    <p:animScale>
                                      <p:cBhvr>
                                        <p:cTn id="254" dur="166" decel="50000">
                                          <p:stCondLst>
                                            <p:cond delay="1834"/>
                                          </p:stCondLst>
                                        </p:cTn>
                                        <p:tgtEl>
                                          <p:spTgt spid="5">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323528" y="228600"/>
            <a:ext cx="8424936" cy="3560440"/>
          </a:xfrm>
        </p:spPr>
        <p:txBody>
          <a:bodyPr>
            <a:normAutofit/>
          </a:bodyPr>
          <a:lstStyle/>
          <a:p>
            <a:pPr algn="just"/>
            <a:r>
              <a:rPr lang="ru-RU" dirty="0" smtClean="0"/>
              <a:t>Цель: изучение темы склонение имен существительных с детьми с </a:t>
            </a:r>
            <a:r>
              <a:rPr lang="ru-RU" dirty="0" err="1" smtClean="0"/>
              <a:t>дисграфией</a:t>
            </a:r>
            <a:r>
              <a:rPr lang="ru-RU" dirty="0" smtClean="0"/>
              <a:t> на коррекционных занятиях в пункте коррекционно-педагогической помощи. </a:t>
            </a:r>
            <a:endParaRPr lang="ru-RU" dirty="0"/>
          </a:p>
        </p:txBody>
      </p:sp>
    </p:spTree>
    <p:extLst>
      <p:ext uri="{BB962C8B-B14F-4D97-AF65-F5344CB8AC3E}">
        <p14:creationId xmlns:p14="http://schemas.microsoft.com/office/powerpoint/2010/main" val="3619560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Отгадай загадку. </a:t>
            </a:r>
            <a:endParaRPr lang="ru-RU" dirty="0">
              <a:solidFill>
                <a:schemeClr val="tx1"/>
              </a:solidFill>
            </a:endParaRPr>
          </a:p>
        </p:txBody>
      </p:sp>
      <p:sp>
        <p:nvSpPr>
          <p:cNvPr id="3" name="TextBox 2"/>
          <p:cNvSpPr txBox="1"/>
          <p:nvPr/>
        </p:nvSpPr>
        <p:spPr>
          <a:xfrm>
            <a:off x="1331640" y="1628800"/>
            <a:ext cx="6264696" cy="3416320"/>
          </a:xfrm>
          <a:prstGeom prst="rect">
            <a:avLst/>
          </a:prstGeom>
          <a:noFill/>
        </p:spPr>
        <p:txBody>
          <a:bodyPr wrap="square" rtlCol="0">
            <a:spAutoFit/>
          </a:bodyPr>
          <a:lstStyle/>
          <a:p>
            <a:r>
              <a:rPr lang="ru-RU" sz="2400" dirty="0" smtClean="0"/>
              <a:t>Мудрец в нём видел мудреца,</a:t>
            </a:r>
          </a:p>
          <a:p>
            <a:r>
              <a:rPr lang="ru-RU" sz="2400" dirty="0" smtClean="0"/>
              <a:t>глупец – глупца,</a:t>
            </a:r>
          </a:p>
          <a:p>
            <a:r>
              <a:rPr lang="ru-RU" sz="2400" dirty="0" smtClean="0"/>
              <a:t>баран – барана, </a:t>
            </a:r>
          </a:p>
          <a:p>
            <a:r>
              <a:rPr lang="ru-RU" sz="2400" dirty="0" smtClean="0"/>
              <a:t>овцу в нём видела овца,</a:t>
            </a:r>
          </a:p>
          <a:p>
            <a:r>
              <a:rPr lang="ru-RU" sz="2400" dirty="0" smtClean="0"/>
              <a:t>и обезьяну – обезьяна.</a:t>
            </a:r>
          </a:p>
          <a:p>
            <a:r>
              <a:rPr lang="ru-RU" sz="2400" dirty="0" smtClean="0"/>
              <a:t>Но вот подвели к нему Федю Баратова,</a:t>
            </a:r>
          </a:p>
          <a:p>
            <a:r>
              <a:rPr lang="ru-RU" sz="2400" dirty="0" smtClean="0"/>
              <a:t>и Федя </a:t>
            </a:r>
            <a:r>
              <a:rPr lang="ru-RU" sz="2400" dirty="0" err="1" smtClean="0"/>
              <a:t>неряху</a:t>
            </a:r>
            <a:r>
              <a:rPr lang="ru-RU" sz="2400" dirty="0" smtClean="0"/>
              <a:t> увидел лохматого.</a:t>
            </a:r>
          </a:p>
          <a:p>
            <a:endParaRPr lang="ru-RU" sz="2400" dirty="0" smtClean="0"/>
          </a:p>
          <a:p>
            <a:pPr algn="r"/>
            <a:r>
              <a:rPr lang="ru-RU" sz="2400" dirty="0" smtClean="0"/>
              <a:t>Зеркало</a:t>
            </a:r>
            <a:endParaRPr lang="ru-RU" sz="2400" dirty="0"/>
          </a:p>
        </p:txBody>
      </p:sp>
      <p:sp>
        <p:nvSpPr>
          <p:cNvPr id="4" name="TextBox 3"/>
          <p:cNvSpPr txBox="1"/>
          <p:nvPr/>
        </p:nvSpPr>
        <p:spPr>
          <a:xfrm>
            <a:off x="395536" y="5949280"/>
            <a:ext cx="7258718" cy="369332"/>
          </a:xfrm>
          <a:prstGeom prst="rect">
            <a:avLst/>
          </a:prstGeom>
          <a:noFill/>
        </p:spPr>
        <p:txBody>
          <a:bodyPr wrap="none" rtlCol="0">
            <a:spAutoFit/>
          </a:bodyPr>
          <a:lstStyle/>
          <a:p>
            <a:pPr marL="285750" indent="-285750">
              <a:buFont typeface="Wingdings" pitchFamily="2" charset="2"/>
              <a:buChar char="ü"/>
            </a:pPr>
            <a:r>
              <a:rPr lang="ru-RU" b="1" dirty="0" smtClean="0"/>
              <a:t>Найди слова которые отвечают на вопрос </a:t>
            </a:r>
            <a:r>
              <a:rPr lang="ru-RU" b="1" i="1" dirty="0" smtClean="0"/>
              <a:t>Кого? Что?</a:t>
            </a:r>
            <a:endParaRPr lang="ru-RU" b="1" i="1" dirty="0"/>
          </a:p>
        </p:txBody>
      </p:sp>
    </p:spTree>
    <p:extLst>
      <p:ext uri="{BB962C8B-B14F-4D97-AF65-F5344CB8AC3E}">
        <p14:creationId xmlns:p14="http://schemas.microsoft.com/office/powerpoint/2010/main" val="291266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wipe(down)">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rmAutofit fontScale="90000"/>
          </a:bodyPr>
          <a:lstStyle/>
          <a:p>
            <a:r>
              <a:rPr lang="ru-RU" dirty="0" smtClean="0">
                <a:solidFill>
                  <a:schemeClr val="tx1"/>
                </a:solidFill>
              </a:rPr>
              <a:t>Спиши предложения изменяя слова в скобках по вопросам Кого? Что?</a:t>
            </a:r>
            <a:endParaRPr lang="ru-RU" dirty="0">
              <a:solidFill>
                <a:schemeClr val="tx1"/>
              </a:solidFill>
            </a:endParaRPr>
          </a:p>
        </p:txBody>
      </p:sp>
      <p:sp>
        <p:nvSpPr>
          <p:cNvPr id="3" name="TextBox 2"/>
          <p:cNvSpPr txBox="1"/>
          <p:nvPr/>
        </p:nvSpPr>
        <p:spPr>
          <a:xfrm>
            <a:off x="323528" y="1700808"/>
            <a:ext cx="8496944" cy="5509200"/>
          </a:xfrm>
          <a:prstGeom prst="rect">
            <a:avLst/>
          </a:prstGeom>
          <a:noFill/>
        </p:spPr>
        <p:txBody>
          <a:bodyPr wrap="square" rtlCol="0">
            <a:spAutoFit/>
          </a:bodyPr>
          <a:lstStyle/>
          <a:p>
            <a:pPr algn="just"/>
            <a:r>
              <a:rPr lang="ru-RU" sz="3200" dirty="0" smtClean="0"/>
              <a:t>Мама шила (юбка). Дети ловят (бабочка). Мы получили (телеграмма). Ученик потерял (закладка). Бабушка напоила (телёнок). Наседка зовёт (цыплята). Кот слизал (сметана). Мы увидели большую (толпа). Лось вышел на (поляна). Я узнал нашего (щенок). Лесник вошёл в свою (избушка). Я выронил свою (корзина) и рассыпал всю (черника).</a:t>
            </a:r>
          </a:p>
          <a:p>
            <a:pPr algn="just"/>
            <a:r>
              <a:rPr lang="ru-RU" sz="3200" dirty="0" smtClean="0"/>
              <a:t> </a:t>
            </a:r>
          </a:p>
          <a:p>
            <a:pPr algn="just"/>
            <a:endParaRPr lang="ru-RU" sz="3200" dirty="0"/>
          </a:p>
        </p:txBody>
      </p:sp>
      <p:sp>
        <p:nvSpPr>
          <p:cNvPr id="4" name="Управляющая кнопка: возврат 3">
            <a:hlinkClick r:id="rId2" action="ppaction://hlinksldjump" highlightClick="1"/>
          </p:cNvPr>
          <p:cNvSpPr/>
          <p:nvPr/>
        </p:nvSpPr>
        <p:spPr>
          <a:xfrm>
            <a:off x="8388424" y="6381328"/>
            <a:ext cx="576064" cy="28803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49566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179512" y="2564904"/>
            <a:ext cx="8784976" cy="504056"/>
          </a:xfrm>
        </p:spPr>
        <p:txBody>
          <a:bodyPr>
            <a:normAutofit/>
          </a:bodyPr>
          <a:lstStyle/>
          <a:p>
            <a:pPr marL="285750" indent="-285750">
              <a:buFont typeface="Arial" pitchFamily="34" charset="0"/>
              <a:buChar char="•"/>
            </a:pPr>
            <a:r>
              <a:rPr lang="ru-RU" sz="2000" dirty="0" smtClean="0"/>
              <a:t>Продолжи словосочетание</a:t>
            </a:r>
          </a:p>
          <a:p>
            <a:pPr marL="285750" indent="-285750">
              <a:buFont typeface="Arial" pitchFamily="34" charset="0"/>
              <a:buChar char="•"/>
            </a:pPr>
            <a:endParaRPr lang="ru-RU" dirty="0"/>
          </a:p>
        </p:txBody>
      </p:sp>
      <p:sp>
        <p:nvSpPr>
          <p:cNvPr id="3" name="Заголовок 2"/>
          <p:cNvSpPr>
            <a:spLocks noGrp="1"/>
          </p:cNvSpPr>
          <p:nvPr>
            <p:ph type="title"/>
          </p:nvPr>
        </p:nvSpPr>
        <p:spPr>
          <a:xfrm>
            <a:off x="722313" y="332656"/>
            <a:ext cx="7772400" cy="1512168"/>
          </a:xfrm>
        </p:spPr>
        <p:txBody>
          <a:bodyPr/>
          <a:lstStyle/>
          <a:p>
            <a:r>
              <a:rPr lang="ru-RU" dirty="0" smtClean="0"/>
              <a:t>Творительный падеж</a:t>
            </a:r>
            <a:br>
              <a:rPr lang="ru-RU" dirty="0" smtClean="0"/>
            </a:br>
            <a:r>
              <a:rPr lang="ru-RU" dirty="0" smtClean="0"/>
              <a:t>Кем? Чем?</a:t>
            </a:r>
            <a:endParaRPr lang="ru-RU" dirty="0"/>
          </a:p>
        </p:txBody>
      </p:sp>
      <p:sp>
        <p:nvSpPr>
          <p:cNvPr id="6" name="TextBox 5"/>
          <p:cNvSpPr txBox="1"/>
          <p:nvPr/>
        </p:nvSpPr>
        <p:spPr>
          <a:xfrm>
            <a:off x="3059832" y="2924944"/>
            <a:ext cx="3312368" cy="3539430"/>
          </a:xfrm>
          <a:prstGeom prst="rect">
            <a:avLst/>
          </a:prstGeom>
          <a:noFill/>
        </p:spPr>
        <p:txBody>
          <a:bodyPr wrap="square" rtlCol="0">
            <a:spAutoFit/>
          </a:bodyPr>
          <a:lstStyle/>
          <a:p>
            <a:r>
              <a:rPr lang="ru-RU" sz="2800" dirty="0" smtClean="0">
                <a:solidFill>
                  <a:srgbClr val="7030A0"/>
                </a:solidFill>
              </a:rPr>
              <a:t>ПИШУ (чем?)</a:t>
            </a:r>
          </a:p>
          <a:p>
            <a:r>
              <a:rPr lang="ru-RU" sz="2800" dirty="0" smtClean="0">
                <a:solidFill>
                  <a:srgbClr val="7030A0"/>
                </a:solidFill>
              </a:rPr>
              <a:t>РИСУЮ  (чем?)</a:t>
            </a:r>
          </a:p>
          <a:p>
            <a:r>
              <a:rPr lang="ru-RU" sz="2800" dirty="0" smtClean="0">
                <a:solidFill>
                  <a:srgbClr val="7030A0"/>
                </a:solidFill>
              </a:rPr>
              <a:t>РЕЖУ (чем?)</a:t>
            </a:r>
          </a:p>
          <a:p>
            <a:r>
              <a:rPr lang="ru-RU" sz="2800" dirty="0" smtClean="0">
                <a:solidFill>
                  <a:srgbClr val="7030A0"/>
                </a:solidFill>
              </a:rPr>
              <a:t>ГОРЖУСЬ (кем?)</a:t>
            </a:r>
          </a:p>
          <a:p>
            <a:r>
              <a:rPr lang="ru-RU" sz="2800" dirty="0" smtClean="0">
                <a:solidFill>
                  <a:srgbClr val="7030A0"/>
                </a:solidFill>
              </a:rPr>
              <a:t>СГРЕБАЮ (чем?)</a:t>
            </a:r>
          </a:p>
          <a:p>
            <a:r>
              <a:rPr lang="ru-RU" sz="2800" dirty="0" smtClean="0">
                <a:solidFill>
                  <a:srgbClr val="7030A0"/>
                </a:solidFill>
              </a:rPr>
              <a:t>ВЯЖУ (чем?)</a:t>
            </a:r>
          </a:p>
          <a:p>
            <a:r>
              <a:rPr lang="ru-RU" sz="2800" dirty="0" smtClean="0">
                <a:solidFill>
                  <a:srgbClr val="7030A0"/>
                </a:solidFill>
              </a:rPr>
              <a:t>ШЬЮ (чем?)</a:t>
            </a:r>
          </a:p>
          <a:p>
            <a:r>
              <a:rPr lang="ru-RU" sz="2800" dirty="0" smtClean="0">
                <a:solidFill>
                  <a:srgbClr val="7030A0"/>
                </a:solidFill>
              </a:rPr>
              <a:t>ДОВОЛЕН (кем?)</a:t>
            </a:r>
            <a:endParaRPr lang="ru-RU" sz="2800" dirty="0">
              <a:solidFill>
                <a:srgbClr val="7030A0"/>
              </a:solidFill>
            </a:endParaRPr>
          </a:p>
        </p:txBody>
      </p:sp>
    </p:spTree>
    <p:extLst>
      <p:ext uri="{BB962C8B-B14F-4D97-AF65-F5344CB8AC3E}">
        <p14:creationId xmlns:p14="http://schemas.microsoft.com/office/powerpoint/2010/main" val="3569143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chemeClr val="tx1"/>
                </a:solidFill>
              </a:rPr>
              <a:t>Продолжи фразу кто?,(что?) с чем</a:t>
            </a:r>
            <a:endParaRPr lang="ru-RU" dirty="0">
              <a:solidFill>
                <a:schemeClr val="tx1"/>
              </a:solidFill>
            </a:endParaRPr>
          </a:p>
        </p:txBody>
      </p:sp>
      <p:sp>
        <p:nvSpPr>
          <p:cNvPr id="2" name="TextBox 1"/>
          <p:cNvSpPr txBox="1"/>
          <p:nvPr/>
        </p:nvSpPr>
        <p:spPr>
          <a:xfrm>
            <a:off x="611560" y="1412776"/>
            <a:ext cx="7848872" cy="4893647"/>
          </a:xfrm>
          <a:prstGeom prst="rect">
            <a:avLst/>
          </a:prstGeom>
          <a:noFill/>
        </p:spPr>
        <p:txBody>
          <a:bodyPr wrap="square" numCol="2" rtlCol="0">
            <a:spAutoFit/>
          </a:bodyPr>
          <a:lstStyle/>
          <a:p>
            <a:r>
              <a:rPr lang="ru-RU" sz="2400" dirty="0" smtClean="0"/>
              <a:t>Каша с …</a:t>
            </a:r>
          </a:p>
          <a:p>
            <a:r>
              <a:rPr lang="ru-RU" sz="2400" dirty="0" smtClean="0"/>
              <a:t>чай с …</a:t>
            </a:r>
          </a:p>
          <a:p>
            <a:r>
              <a:rPr lang="ru-RU" sz="2400" dirty="0" smtClean="0"/>
              <a:t>ваза с …</a:t>
            </a:r>
          </a:p>
          <a:p>
            <a:r>
              <a:rPr lang="ru-RU" sz="2400" dirty="0" smtClean="0"/>
              <a:t>корзина с …</a:t>
            </a:r>
          </a:p>
          <a:p>
            <a:r>
              <a:rPr lang="ru-RU" sz="2400" dirty="0" smtClean="0"/>
              <a:t>кувшин с …</a:t>
            </a:r>
          </a:p>
          <a:p>
            <a:r>
              <a:rPr lang="ru-RU" sz="2400" dirty="0" smtClean="0"/>
              <a:t>ведро с …</a:t>
            </a:r>
          </a:p>
          <a:p>
            <a:r>
              <a:rPr lang="ru-RU" sz="2400" dirty="0" smtClean="0"/>
              <a:t>катушка с …</a:t>
            </a:r>
          </a:p>
          <a:p>
            <a:r>
              <a:rPr lang="ru-RU" sz="2400" dirty="0" smtClean="0"/>
              <a:t>суп с …</a:t>
            </a:r>
          </a:p>
          <a:p>
            <a:r>
              <a:rPr lang="ru-RU" sz="2400" dirty="0" smtClean="0"/>
              <a:t>косичка с … </a:t>
            </a:r>
          </a:p>
          <a:p>
            <a:r>
              <a:rPr lang="ru-RU" sz="2400" dirty="0" smtClean="0"/>
              <a:t>иголка с …</a:t>
            </a:r>
          </a:p>
          <a:p>
            <a:r>
              <a:rPr lang="ru-RU" sz="2400" dirty="0" smtClean="0"/>
              <a:t>баранки с …</a:t>
            </a:r>
          </a:p>
          <a:p>
            <a:r>
              <a:rPr lang="ru-RU" sz="2400" dirty="0" smtClean="0"/>
              <a:t>лыжи с …</a:t>
            </a:r>
          </a:p>
          <a:p>
            <a:r>
              <a:rPr lang="ru-RU" sz="2400" dirty="0" smtClean="0"/>
              <a:t>коробка с ...</a:t>
            </a:r>
          </a:p>
          <a:p>
            <a:r>
              <a:rPr lang="ru-RU" sz="2400" dirty="0" smtClean="0"/>
              <a:t>пальто с …</a:t>
            </a:r>
          </a:p>
          <a:p>
            <a:r>
              <a:rPr lang="ru-RU" sz="2400" dirty="0" smtClean="0"/>
              <a:t>книга с …</a:t>
            </a:r>
          </a:p>
          <a:p>
            <a:r>
              <a:rPr lang="ru-RU" sz="2400" dirty="0" smtClean="0"/>
              <a:t>Индюшка с …</a:t>
            </a:r>
          </a:p>
          <a:p>
            <a:r>
              <a:rPr lang="ru-RU" sz="2400" dirty="0" smtClean="0"/>
              <a:t>кошка с …</a:t>
            </a:r>
          </a:p>
          <a:p>
            <a:r>
              <a:rPr lang="ru-RU" sz="2400" dirty="0" smtClean="0"/>
              <a:t>собака с …</a:t>
            </a:r>
          </a:p>
          <a:p>
            <a:r>
              <a:rPr lang="ru-RU" sz="2400" dirty="0" smtClean="0"/>
              <a:t>корова с …</a:t>
            </a:r>
          </a:p>
          <a:p>
            <a:r>
              <a:rPr lang="ru-RU" sz="2400" dirty="0" smtClean="0"/>
              <a:t>лиса с …</a:t>
            </a:r>
          </a:p>
          <a:p>
            <a:r>
              <a:rPr lang="ru-RU" sz="2400" dirty="0" smtClean="0"/>
              <a:t>волчица с …</a:t>
            </a:r>
          </a:p>
          <a:p>
            <a:r>
              <a:rPr lang="ru-RU" sz="2400" dirty="0" smtClean="0"/>
              <a:t>медведица с …</a:t>
            </a:r>
          </a:p>
          <a:p>
            <a:r>
              <a:rPr lang="ru-RU" sz="2400" dirty="0" smtClean="0"/>
              <a:t>утка с …</a:t>
            </a:r>
          </a:p>
          <a:p>
            <a:r>
              <a:rPr lang="ru-RU" sz="2400" dirty="0" smtClean="0"/>
              <a:t>наседка с </a:t>
            </a:r>
          </a:p>
          <a:p>
            <a:r>
              <a:rPr lang="ru-RU" sz="2400" dirty="0" smtClean="0"/>
              <a:t>мама и папа с …</a:t>
            </a:r>
          </a:p>
          <a:p>
            <a:r>
              <a:rPr lang="ru-RU" sz="2400" dirty="0" smtClean="0"/>
              <a:t>бабушка и дедушка с …</a:t>
            </a:r>
            <a:endParaRPr lang="ru-RU" sz="2400" dirty="0"/>
          </a:p>
        </p:txBody>
      </p:sp>
    </p:spTree>
    <p:extLst>
      <p:ext uri="{BB962C8B-B14F-4D97-AF65-F5344CB8AC3E}">
        <p14:creationId xmlns:p14="http://schemas.microsoft.com/office/powerpoint/2010/main" val="1920440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solidFill>
                  <a:schemeClr val="tx1"/>
                </a:solidFill>
              </a:rPr>
              <a:t>Измени правильно слова. Отгадай загадку</a:t>
            </a:r>
            <a:endParaRPr lang="ru-RU" dirty="0">
              <a:solidFill>
                <a:schemeClr val="tx1"/>
              </a:solidFill>
            </a:endParaRPr>
          </a:p>
        </p:txBody>
      </p:sp>
      <p:sp>
        <p:nvSpPr>
          <p:cNvPr id="2" name="TextBox 1"/>
          <p:cNvSpPr txBox="1"/>
          <p:nvPr/>
        </p:nvSpPr>
        <p:spPr>
          <a:xfrm>
            <a:off x="1835696" y="1556792"/>
            <a:ext cx="5544616" cy="3046988"/>
          </a:xfrm>
          <a:prstGeom prst="rect">
            <a:avLst/>
          </a:prstGeom>
          <a:noFill/>
        </p:spPr>
        <p:txBody>
          <a:bodyPr wrap="square" rtlCol="0">
            <a:spAutoFit/>
          </a:bodyPr>
          <a:lstStyle/>
          <a:p>
            <a:pPr>
              <a:lnSpc>
                <a:spcPct val="150000"/>
              </a:lnSpc>
            </a:pPr>
            <a:r>
              <a:rPr lang="ru-RU" sz="3200" dirty="0" smtClean="0"/>
              <a:t>И за горкой, и под горкой,</a:t>
            </a:r>
          </a:p>
          <a:p>
            <a:pPr>
              <a:lnSpc>
                <a:spcPct val="150000"/>
              </a:lnSpc>
            </a:pPr>
            <a:r>
              <a:rPr lang="ru-RU" sz="3200" dirty="0" smtClean="0"/>
              <a:t>Под березой и под ёлкой</a:t>
            </a:r>
          </a:p>
          <a:p>
            <a:pPr>
              <a:lnSpc>
                <a:spcPct val="150000"/>
              </a:lnSpc>
            </a:pPr>
            <a:r>
              <a:rPr lang="ru-RU" sz="3200" dirty="0" smtClean="0"/>
              <a:t>Хороводами и в ряд </a:t>
            </a:r>
          </a:p>
          <a:p>
            <a:pPr>
              <a:lnSpc>
                <a:spcPct val="150000"/>
              </a:lnSpc>
            </a:pPr>
            <a:r>
              <a:rPr lang="ru-RU" sz="3200" dirty="0" smtClean="0"/>
              <a:t>В шляпах молодцы стоят.</a:t>
            </a:r>
            <a:endParaRPr lang="ru-RU" sz="3200" dirty="0"/>
          </a:p>
        </p:txBody>
      </p:sp>
      <p:sp>
        <p:nvSpPr>
          <p:cNvPr id="3" name="TextBox 2"/>
          <p:cNvSpPr txBox="1"/>
          <p:nvPr/>
        </p:nvSpPr>
        <p:spPr>
          <a:xfrm>
            <a:off x="5968338" y="5157192"/>
            <a:ext cx="1441420" cy="584775"/>
          </a:xfrm>
          <a:prstGeom prst="rect">
            <a:avLst/>
          </a:prstGeom>
          <a:noFill/>
        </p:spPr>
        <p:txBody>
          <a:bodyPr wrap="none" rtlCol="0">
            <a:spAutoFit/>
          </a:bodyPr>
          <a:lstStyle/>
          <a:p>
            <a:r>
              <a:rPr lang="ru-RU" sz="3200" dirty="0" smtClean="0"/>
              <a:t>Грибы</a:t>
            </a:r>
            <a:endParaRPr lang="ru-RU" sz="3200" dirty="0"/>
          </a:p>
        </p:txBody>
      </p:sp>
      <p:sp>
        <p:nvSpPr>
          <p:cNvPr id="5" name="Овал 4"/>
          <p:cNvSpPr/>
          <p:nvPr/>
        </p:nvSpPr>
        <p:spPr>
          <a:xfrm>
            <a:off x="2783632" y="1700808"/>
            <a:ext cx="1440160" cy="67722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горка</a:t>
            </a:r>
            <a:endParaRPr lang="ru-RU" sz="2400" dirty="0">
              <a:solidFill>
                <a:schemeClr val="tx1"/>
              </a:solidFill>
            </a:endParaRPr>
          </a:p>
        </p:txBody>
      </p:sp>
      <p:sp>
        <p:nvSpPr>
          <p:cNvPr id="6" name="Овал 5"/>
          <p:cNvSpPr/>
          <p:nvPr/>
        </p:nvSpPr>
        <p:spPr>
          <a:xfrm>
            <a:off x="5438297" y="1700808"/>
            <a:ext cx="1656184" cy="67722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горка</a:t>
            </a:r>
            <a:endParaRPr lang="ru-RU" sz="2800" dirty="0">
              <a:solidFill>
                <a:schemeClr val="tx1"/>
              </a:solidFill>
            </a:endParaRPr>
          </a:p>
        </p:txBody>
      </p:sp>
      <p:sp>
        <p:nvSpPr>
          <p:cNvPr id="7" name="Овал 6"/>
          <p:cNvSpPr/>
          <p:nvPr/>
        </p:nvSpPr>
        <p:spPr>
          <a:xfrm>
            <a:off x="2699792" y="2469586"/>
            <a:ext cx="1728192" cy="6107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берёза</a:t>
            </a:r>
            <a:endParaRPr lang="ru-RU" sz="2400" dirty="0">
              <a:solidFill>
                <a:schemeClr val="tx1"/>
              </a:solidFill>
            </a:endParaRPr>
          </a:p>
        </p:txBody>
      </p:sp>
      <p:sp>
        <p:nvSpPr>
          <p:cNvPr id="8" name="Овал 7"/>
          <p:cNvSpPr/>
          <p:nvPr/>
        </p:nvSpPr>
        <p:spPr>
          <a:xfrm>
            <a:off x="5438297" y="2378030"/>
            <a:ext cx="1437959" cy="7022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rPr>
              <a:t>ёлка</a:t>
            </a:r>
            <a:endParaRPr lang="ru-RU" sz="2400" dirty="0">
              <a:solidFill>
                <a:schemeClr val="tx1"/>
              </a:solidFill>
            </a:endParaRPr>
          </a:p>
        </p:txBody>
      </p:sp>
    </p:spTree>
    <p:extLst>
      <p:ext uri="{BB962C8B-B14F-4D97-AF65-F5344CB8AC3E}">
        <p14:creationId xmlns:p14="http://schemas.microsoft.com/office/powerpoint/2010/main" val="2352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Закончи предложения отвечая на вопросы</a:t>
            </a:r>
            <a:endParaRPr lang="ru-RU" dirty="0">
              <a:solidFill>
                <a:schemeClr val="tx1"/>
              </a:solidFill>
            </a:endParaRPr>
          </a:p>
        </p:txBody>
      </p:sp>
      <p:sp>
        <p:nvSpPr>
          <p:cNvPr id="4" name="TextBox 3"/>
          <p:cNvSpPr txBox="1"/>
          <p:nvPr/>
        </p:nvSpPr>
        <p:spPr>
          <a:xfrm>
            <a:off x="323528" y="1700808"/>
            <a:ext cx="8496944" cy="5139869"/>
          </a:xfrm>
          <a:prstGeom prst="rect">
            <a:avLst/>
          </a:prstGeom>
          <a:noFill/>
        </p:spPr>
        <p:txBody>
          <a:bodyPr wrap="square" rtlCol="0">
            <a:spAutoFit/>
          </a:bodyPr>
          <a:lstStyle/>
          <a:p>
            <a:pPr marL="457200" indent="-457200">
              <a:buFont typeface="+mj-lt"/>
              <a:buAutoNum type="arabicPeriod"/>
            </a:pPr>
            <a:r>
              <a:rPr lang="ru-RU" sz="2800" dirty="0" smtClean="0"/>
              <a:t>Маляр красит (что? чем?) … … .</a:t>
            </a:r>
          </a:p>
          <a:p>
            <a:pPr marL="457200" indent="-457200">
              <a:buFont typeface="+mj-lt"/>
              <a:buAutoNum type="arabicPeriod"/>
            </a:pPr>
            <a:r>
              <a:rPr lang="ru-RU" sz="2800" dirty="0" smtClean="0"/>
              <a:t>Столяр строгает </a:t>
            </a:r>
            <a:r>
              <a:rPr lang="ru-RU" sz="2800" dirty="0"/>
              <a:t>(что? чем?) … … .</a:t>
            </a:r>
          </a:p>
          <a:p>
            <a:pPr marL="457200" indent="-457200">
              <a:buFont typeface="+mj-lt"/>
              <a:buAutoNum type="arabicPeriod"/>
            </a:pPr>
            <a:r>
              <a:rPr lang="ru-RU" sz="2800" dirty="0" smtClean="0"/>
              <a:t>Рита рисует </a:t>
            </a:r>
            <a:r>
              <a:rPr lang="ru-RU" sz="2800" dirty="0"/>
              <a:t>(что? чем?) … … .</a:t>
            </a:r>
          </a:p>
          <a:p>
            <a:pPr marL="457200" indent="-457200">
              <a:buFont typeface="+mj-lt"/>
              <a:buAutoNum type="arabicPeriod"/>
            </a:pPr>
            <a:r>
              <a:rPr lang="ru-RU" sz="2800" dirty="0" smtClean="0"/>
              <a:t>Зина режет </a:t>
            </a:r>
            <a:r>
              <a:rPr lang="ru-RU" sz="2800" dirty="0"/>
              <a:t>(что? чем?) … … .</a:t>
            </a:r>
          </a:p>
          <a:p>
            <a:pPr marL="457200" indent="-457200">
              <a:buFont typeface="+mj-lt"/>
              <a:buAutoNum type="arabicPeriod"/>
            </a:pPr>
            <a:r>
              <a:rPr lang="ru-RU" sz="2800" dirty="0" smtClean="0"/>
              <a:t>Дворник подметает </a:t>
            </a:r>
            <a:r>
              <a:rPr lang="ru-RU" sz="2800" dirty="0"/>
              <a:t>(что? чем?) … … .</a:t>
            </a:r>
          </a:p>
          <a:p>
            <a:pPr marL="457200" indent="-457200">
              <a:buFont typeface="+mj-lt"/>
              <a:buAutoNum type="arabicPeriod"/>
            </a:pPr>
            <a:r>
              <a:rPr lang="ru-RU" sz="2800" dirty="0" smtClean="0"/>
              <a:t>Лена машет (кому? чем?) … … .</a:t>
            </a:r>
          </a:p>
          <a:p>
            <a:pPr marL="457200" indent="-457200">
              <a:buFont typeface="+mj-lt"/>
              <a:buAutoNum type="arabicPeriod"/>
            </a:pPr>
            <a:r>
              <a:rPr lang="ru-RU" sz="2800" dirty="0" smtClean="0"/>
              <a:t>Папа грозит </a:t>
            </a:r>
            <a:r>
              <a:rPr lang="ru-RU" sz="2800" dirty="0"/>
              <a:t>(кому? чем?) </a:t>
            </a:r>
            <a:r>
              <a:rPr lang="ru-RU" sz="2800" dirty="0" smtClean="0"/>
              <a:t>… … .</a:t>
            </a:r>
          </a:p>
          <a:p>
            <a:pPr marL="457200" indent="-457200">
              <a:buFont typeface="+mj-lt"/>
              <a:buAutoNum type="arabicPeriod"/>
            </a:pPr>
            <a:r>
              <a:rPr lang="ru-RU" sz="2800" dirty="0" smtClean="0"/>
              <a:t>Толя рисует (что? кому? чем?)… … … .</a:t>
            </a:r>
          </a:p>
          <a:p>
            <a:pPr marL="457200" indent="-457200">
              <a:buFont typeface="+mj-lt"/>
              <a:buAutoNum type="arabicPeriod"/>
            </a:pPr>
            <a:r>
              <a:rPr lang="ru-RU" sz="2800" dirty="0" smtClean="0"/>
              <a:t>Врач смазывает (кому?</a:t>
            </a:r>
            <a:r>
              <a:rPr lang="ru-RU" sz="2800" dirty="0"/>
              <a:t> </a:t>
            </a:r>
            <a:r>
              <a:rPr lang="ru-RU" sz="2800" dirty="0" smtClean="0"/>
              <a:t>что</a:t>
            </a:r>
            <a:r>
              <a:rPr lang="ru-RU" sz="2800" dirty="0"/>
              <a:t>? чем?) … … </a:t>
            </a:r>
            <a:r>
              <a:rPr lang="ru-RU" sz="2800" dirty="0" smtClean="0"/>
              <a:t>… .</a:t>
            </a:r>
          </a:p>
          <a:p>
            <a:pPr marL="457200" indent="-457200">
              <a:buFont typeface="+mj-lt"/>
              <a:buAutoNum type="arabicPeriod"/>
            </a:pPr>
            <a:r>
              <a:rPr lang="ru-RU" sz="2800" dirty="0" smtClean="0"/>
              <a:t>Бабушка вяжет </a:t>
            </a:r>
            <a:r>
              <a:rPr lang="ru-RU" sz="2800" dirty="0"/>
              <a:t>(кому? что? чем?) … … … .</a:t>
            </a:r>
          </a:p>
          <a:p>
            <a:endParaRPr lang="ru-RU" sz="2400" dirty="0"/>
          </a:p>
          <a:p>
            <a:pPr marL="457200" indent="-457200">
              <a:buFont typeface="+mj-lt"/>
              <a:buAutoNum type="arabicPeriod"/>
            </a:pPr>
            <a:endParaRPr lang="ru-RU" sz="2400" dirty="0"/>
          </a:p>
        </p:txBody>
      </p:sp>
    </p:spTree>
    <p:extLst>
      <p:ext uri="{BB962C8B-B14F-4D97-AF65-F5344CB8AC3E}">
        <p14:creationId xmlns:p14="http://schemas.microsoft.com/office/powerpoint/2010/main" val="156885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Составь из слов предложение</a:t>
            </a:r>
            <a:endParaRPr lang="ru-RU" dirty="0">
              <a:solidFill>
                <a:schemeClr val="tx1"/>
              </a:solidFill>
            </a:endParaRPr>
          </a:p>
        </p:txBody>
      </p:sp>
      <p:sp>
        <p:nvSpPr>
          <p:cNvPr id="3" name="TextBox 2"/>
          <p:cNvSpPr txBox="1"/>
          <p:nvPr/>
        </p:nvSpPr>
        <p:spPr>
          <a:xfrm>
            <a:off x="0" y="1225689"/>
            <a:ext cx="9144000" cy="5632311"/>
          </a:xfrm>
          <a:prstGeom prst="rect">
            <a:avLst/>
          </a:prstGeom>
          <a:noFill/>
        </p:spPr>
        <p:txBody>
          <a:bodyPr wrap="square" numCol="2" rtlCol="0">
            <a:spAutoFit/>
          </a:bodyPr>
          <a:lstStyle/>
          <a:p>
            <a:pPr>
              <a:lnSpc>
                <a:spcPct val="150000"/>
              </a:lnSpc>
            </a:pPr>
            <a:r>
              <a:rPr lang="ru-RU" sz="2400" dirty="0" smtClean="0"/>
              <a:t>Дорожки, посыпать, снег.</a:t>
            </a:r>
          </a:p>
          <a:p>
            <a:pPr>
              <a:lnSpc>
                <a:spcPct val="150000"/>
              </a:lnSpc>
            </a:pPr>
            <a:r>
              <a:rPr lang="ru-RU" sz="2400" dirty="0" smtClean="0"/>
              <a:t>Улица, освещать, фонарь.</a:t>
            </a:r>
          </a:p>
          <a:p>
            <a:pPr>
              <a:lnSpc>
                <a:spcPct val="150000"/>
              </a:lnSpc>
            </a:pPr>
            <a:r>
              <a:rPr lang="ru-RU" sz="2400" dirty="0" smtClean="0"/>
              <a:t>Крыша, крыть, железо.</a:t>
            </a:r>
          </a:p>
          <a:p>
            <a:pPr>
              <a:lnSpc>
                <a:spcPct val="150000"/>
              </a:lnSpc>
            </a:pPr>
            <a:r>
              <a:rPr lang="ru-RU" sz="2400" dirty="0" smtClean="0"/>
              <a:t>Волосы, мыть, шампунь.</a:t>
            </a:r>
          </a:p>
          <a:p>
            <a:pPr>
              <a:lnSpc>
                <a:spcPct val="150000"/>
              </a:lnSpc>
            </a:pPr>
            <a:r>
              <a:rPr lang="ru-RU" sz="2400" dirty="0" smtClean="0"/>
              <a:t>Трава, косить, косилка.</a:t>
            </a:r>
          </a:p>
          <a:p>
            <a:pPr>
              <a:lnSpc>
                <a:spcPct val="150000"/>
              </a:lnSpc>
            </a:pPr>
            <a:r>
              <a:rPr lang="ru-RU" sz="2400" dirty="0" smtClean="0"/>
              <a:t>Пруд, затянуть, тонкий, лёд.</a:t>
            </a:r>
          </a:p>
          <a:p>
            <a:pPr>
              <a:lnSpc>
                <a:spcPct val="150000"/>
              </a:lnSpc>
            </a:pPr>
            <a:r>
              <a:rPr lang="ru-RU" sz="2400" dirty="0" smtClean="0"/>
              <a:t>Дорожки, посыпать гравий.</a:t>
            </a:r>
          </a:p>
          <a:p>
            <a:pPr>
              <a:lnSpc>
                <a:spcPct val="150000"/>
              </a:lnSpc>
            </a:pPr>
            <a:r>
              <a:rPr lang="ru-RU" sz="2400" dirty="0" smtClean="0"/>
              <a:t>Ёлку, наряжать, ёлочные игрушки.</a:t>
            </a:r>
          </a:p>
          <a:p>
            <a:pPr>
              <a:lnSpc>
                <a:spcPct val="150000"/>
              </a:lnSpc>
            </a:pPr>
            <a:r>
              <a:rPr lang="ru-RU" sz="2400" dirty="0" smtClean="0"/>
              <a:t>Руки, мыть, туалетное, мыло.</a:t>
            </a:r>
          </a:p>
          <a:p>
            <a:pPr>
              <a:lnSpc>
                <a:spcPct val="150000"/>
              </a:lnSpc>
            </a:pPr>
            <a:r>
              <a:rPr lang="ru-RU" sz="2400" dirty="0" smtClean="0"/>
              <a:t>Дорожки посыпало снегом.</a:t>
            </a:r>
          </a:p>
          <a:p>
            <a:pPr>
              <a:lnSpc>
                <a:spcPct val="150000"/>
              </a:lnSpc>
            </a:pPr>
            <a:r>
              <a:rPr lang="ru-RU" sz="2400" dirty="0" smtClean="0"/>
              <a:t>Улица освещается фонарём.</a:t>
            </a:r>
          </a:p>
          <a:p>
            <a:pPr>
              <a:lnSpc>
                <a:spcPct val="150000"/>
              </a:lnSpc>
            </a:pPr>
            <a:r>
              <a:rPr lang="ru-RU" sz="2400" dirty="0" smtClean="0"/>
              <a:t>Крыша накрыта железом.</a:t>
            </a:r>
          </a:p>
          <a:p>
            <a:pPr>
              <a:lnSpc>
                <a:spcPct val="150000"/>
              </a:lnSpc>
            </a:pPr>
            <a:r>
              <a:rPr lang="ru-RU" sz="2400" dirty="0" smtClean="0"/>
              <a:t>Волосы моют шампунем.</a:t>
            </a:r>
          </a:p>
          <a:p>
            <a:pPr>
              <a:lnSpc>
                <a:spcPct val="150000"/>
              </a:lnSpc>
            </a:pPr>
            <a:r>
              <a:rPr lang="ru-RU" sz="2400" dirty="0" smtClean="0"/>
              <a:t>Трава косится косилкой.</a:t>
            </a:r>
          </a:p>
          <a:p>
            <a:pPr>
              <a:lnSpc>
                <a:spcPct val="150000"/>
              </a:lnSpc>
            </a:pPr>
            <a:r>
              <a:rPr lang="ru-RU" sz="2400" dirty="0" smtClean="0"/>
              <a:t>Пруд затянулся тонким льдом.</a:t>
            </a:r>
          </a:p>
          <a:p>
            <a:pPr>
              <a:lnSpc>
                <a:spcPct val="150000"/>
              </a:lnSpc>
            </a:pPr>
            <a:r>
              <a:rPr lang="ru-RU" sz="2400" dirty="0" smtClean="0"/>
              <a:t>Дорожки посыпают гравием.</a:t>
            </a:r>
          </a:p>
          <a:p>
            <a:pPr>
              <a:lnSpc>
                <a:spcPct val="150000"/>
              </a:lnSpc>
            </a:pPr>
            <a:r>
              <a:rPr lang="ru-RU" sz="2400" dirty="0" smtClean="0"/>
              <a:t>Ёлку наряжают ёлочными игрушками.</a:t>
            </a:r>
          </a:p>
          <a:p>
            <a:pPr>
              <a:lnSpc>
                <a:spcPct val="150000"/>
              </a:lnSpc>
            </a:pPr>
            <a:r>
              <a:rPr lang="ru-RU" sz="2400" dirty="0" smtClean="0"/>
              <a:t>Руки моют туалетным мылом.</a:t>
            </a:r>
            <a:endParaRPr lang="ru-RU" sz="2400" dirty="0"/>
          </a:p>
        </p:txBody>
      </p:sp>
      <p:sp>
        <p:nvSpPr>
          <p:cNvPr id="4" name="Управляющая кнопка: возврат 3">
            <a:hlinkClick r:id="rId2" action="ppaction://hlinksldjump" highlightClick="1"/>
          </p:cNvPr>
          <p:cNvSpPr/>
          <p:nvPr/>
        </p:nvSpPr>
        <p:spPr>
          <a:xfrm>
            <a:off x="8820472" y="6669360"/>
            <a:ext cx="323528" cy="1886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5658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fade">
                                      <p:cBhvr>
                                        <p:cTn id="14" dur="1000"/>
                                        <p:tgtEl>
                                          <p:spTgt spid="3">
                                            <p:txEl>
                                              <p:pRg st="9" end="9"/>
                                            </p:txEl>
                                          </p:spTgt>
                                        </p:tgtEl>
                                      </p:cBhvr>
                                    </p:animEffect>
                                    <p:anim calcmode="lin" valueType="num">
                                      <p:cBhvr>
                                        <p:cTn id="1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63" dur="500"/>
                                        <p:tgtEl>
                                          <p:spTgt spid="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68" dur="500"/>
                                        <p:tgtEl>
                                          <p:spTgt spid="3">
                                            <p:txEl>
                                              <p:pRg st="13" end="1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3" dur="500"/>
                                        <p:tgtEl>
                                          <p:spTgt spid="3">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78" dur="500"/>
                                        <p:tgtEl>
                                          <p:spTgt spid="3">
                                            <p:txEl>
                                              <p:pRg st="14" end="1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83" dur="500"/>
                                        <p:tgtEl>
                                          <p:spTgt spid="3">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88" dur="500"/>
                                        <p:tgtEl>
                                          <p:spTgt spid="3">
                                            <p:txEl>
                                              <p:pRg st="15" end="1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nodeType="clickEffect">
                                  <p:stCondLst>
                                    <p:cond delay="0"/>
                                  </p:stCondLst>
                                  <p:childTnLst>
                                    <p:set>
                                      <p:cBhvr>
                                        <p:cTn id="9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93" dur="500"/>
                                        <p:tgtEl>
                                          <p:spTgt spid="3">
                                            <p:txEl>
                                              <p:pRg st="7" end="7"/>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nodeType="clickEffect">
                                  <p:stCondLst>
                                    <p:cond delay="0"/>
                                  </p:stCondLst>
                                  <p:childTnLst>
                                    <p:set>
                                      <p:cBhvr>
                                        <p:cTn id="97" dur="1" fill="hold">
                                          <p:stCondLst>
                                            <p:cond delay="0"/>
                                          </p:stCondLst>
                                        </p:cTn>
                                        <p:tgtEl>
                                          <p:spTgt spid="3">
                                            <p:txEl>
                                              <p:pRg st="16" end="16"/>
                                            </p:txEl>
                                          </p:spTgt>
                                        </p:tgtEl>
                                        <p:attrNameLst>
                                          <p:attrName>style.visibility</p:attrName>
                                        </p:attrNameLst>
                                      </p:cBhvr>
                                      <p:to>
                                        <p:strVal val="visible"/>
                                      </p:to>
                                    </p:set>
                                    <p:animEffect transition="in" filter="randombar(horizontal)">
                                      <p:cBhvr>
                                        <p:cTn id="98" dur="500"/>
                                        <p:tgtEl>
                                          <p:spTgt spid="3">
                                            <p:txEl>
                                              <p:pRg st="16" end="1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03" dur="500"/>
                                        <p:tgtEl>
                                          <p:spTgt spid="3">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nodeType="clickEffect">
                                  <p:stCondLst>
                                    <p:cond delay="0"/>
                                  </p:stCondLst>
                                  <p:childTnLst>
                                    <p:set>
                                      <p:cBhvr>
                                        <p:cTn id="107" dur="1" fill="hold">
                                          <p:stCondLst>
                                            <p:cond delay="0"/>
                                          </p:stCondLst>
                                        </p:cTn>
                                        <p:tgtEl>
                                          <p:spTgt spid="3">
                                            <p:txEl>
                                              <p:pRg st="17" end="17"/>
                                            </p:txEl>
                                          </p:spTgt>
                                        </p:tgtEl>
                                        <p:attrNameLst>
                                          <p:attrName>style.visibility</p:attrName>
                                        </p:attrNameLst>
                                      </p:cBhvr>
                                      <p:to>
                                        <p:strVal val="visible"/>
                                      </p:to>
                                    </p:set>
                                    <p:animEffect transition="in" filter="randombar(horizontal)">
                                      <p:cBhvr>
                                        <p:cTn id="108"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лако 7"/>
          <p:cNvSpPr/>
          <p:nvPr/>
        </p:nvSpPr>
        <p:spPr>
          <a:xfrm>
            <a:off x="6035348" y="3258562"/>
            <a:ext cx="2232248" cy="81851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блако 6"/>
          <p:cNvSpPr/>
          <p:nvPr/>
        </p:nvSpPr>
        <p:spPr>
          <a:xfrm>
            <a:off x="3635896" y="3356992"/>
            <a:ext cx="2088232" cy="72008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блако 5"/>
          <p:cNvSpPr/>
          <p:nvPr/>
        </p:nvSpPr>
        <p:spPr>
          <a:xfrm>
            <a:off x="971600" y="3356992"/>
            <a:ext cx="1944216" cy="720080"/>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Текст 1"/>
          <p:cNvSpPr>
            <a:spLocks noGrp="1"/>
          </p:cNvSpPr>
          <p:nvPr>
            <p:ph type="body" idx="1"/>
          </p:nvPr>
        </p:nvSpPr>
        <p:spPr>
          <a:xfrm>
            <a:off x="107504" y="2743201"/>
            <a:ext cx="8856984" cy="469776"/>
          </a:xfrm>
        </p:spPr>
        <p:txBody>
          <a:bodyPr>
            <a:noAutofit/>
          </a:bodyPr>
          <a:lstStyle/>
          <a:p>
            <a:r>
              <a:rPr lang="ru-RU" sz="2800" dirty="0" smtClean="0">
                <a:solidFill>
                  <a:schemeClr val="tx1"/>
                </a:solidFill>
              </a:rPr>
              <a:t>Кто как передвигается</a:t>
            </a:r>
          </a:p>
        </p:txBody>
      </p:sp>
      <p:sp>
        <p:nvSpPr>
          <p:cNvPr id="3" name="Заголовок 2"/>
          <p:cNvSpPr>
            <a:spLocks noGrp="1"/>
          </p:cNvSpPr>
          <p:nvPr>
            <p:ph type="title"/>
          </p:nvPr>
        </p:nvSpPr>
        <p:spPr/>
        <p:txBody>
          <a:bodyPr/>
          <a:lstStyle/>
          <a:p>
            <a:r>
              <a:rPr lang="ru-RU" dirty="0" smtClean="0"/>
              <a:t>Предложный падеж</a:t>
            </a:r>
            <a:br>
              <a:rPr lang="ru-RU" dirty="0" smtClean="0"/>
            </a:br>
            <a:r>
              <a:rPr lang="ru-RU" dirty="0" smtClean="0"/>
              <a:t>О ком? О чём?</a:t>
            </a:r>
            <a:endParaRPr lang="ru-RU" dirty="0"/>
          </a:p>
        </p:txBody>
      </p:sp>
      <p:sp>
        <p:nvSpPr>
          <p:cNvPr id="4" name="TextBox 3"/>
          <p:cNvSpPr txBox="1"/>
          <p:nvPr/>
        </p:nvSpPr>
        <p:spPr>
          <a:xfrm>
            <a:off x="1187624" y="3356992"/>
            <a:ext cx="7064451" cy="523220"/>
          </a:xfrm>
          <a:prstGeom prst="rect">
            <a:avLst/>
          </a:prstGeom>
          <a:noFill/>
        </p:spPr>
        <p:txBody>
          <a:bodyPr wrap="square" rtlCol="0">
            <a:spAutoFit/>
          </a:bodyPr>
          <a:lstStyle/>
          <a:p>
            <a:r>
              <a:rPr lang="ru-RU" sz="2800" dirty="0" smtClean="0"/>
              <a:t>По воде                По суше           По воздуху</a:t>
            </a:r>
            <a:endParaRPr lang="ru-RU" sz="2800" dirty="0"/>
          </a:p>
        </p:txBody>
      </p:sp>
      <p:sp>
        <p:nvSpPr>
          <p:cNvPr id="5" name="TextBox 4"/>
          <p:cNvSpPr txBox="1"/>
          <p:nvPr/>
        </p:nvSpPr>
        <p:spPr>
          <a:xfrm>
            <a:off x="467545" y="4437112"/>
            <a:ext cx="8136904" cy="1384995"/>
          </a:xfrm>
          <a:prstGeom prst="rect">
            <a:avLst/>
          </a:prstGeom>
          <a:noFill/>
        </p:spPr>
        <p:txBody>
          <a:bodyPr wrap="square" rtlCol="0">
            <a:spAutoFit/>
          </a:bodyPr>
          <a:lstStyle/>
          <a:p>
            <a:pPr algn="just"/>
            <a:r>
              <a:rPr lang="ru-RU" sz="2800" dirty="0" smtClean="0"/>
              <a:t>Слова для справок: лошадь, самолёт, лодка, катер, автобус, ракета, верблюд, человек, пароход, плот, самокат, трамвай, дирижабль.</a:t>
            </a:r>
            <a:endParaRPr lang="ru-RU" sz="2800" dirty="0"/>
          </a:p>
        </p:txBody>
      </p:sp>
    </p:spTree>
    <p:extLst>
      <p:ext uri="{BB962C8B-B14F-4D97-AF65-F5344CB8AC3E}">
        <p14:creationId xmlns:p14="http://schemas.microsoft.com/office/powerpoint/2010/main" val="666274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116632"/>
            <a:ext cx="8534400" cy="1008112"/>
          </a:xfrm>
        </p:spPr>
        <p:txBody>
          <a:bodyPr>
            <a:normAutofit fontScale="90000"/>
          </a:bodyPr>
          <a:lstStyle/>
          <a:p>
            <a:r>
              <a:rPr lang="ru-RU" dirty="0" smtClean="0">
                <a:solidFill>
                  <a:schemeClr val="tx1"/>
                </a:solidFill>
              </a:rPr>
              <a:t>Сгруппируй предметы по месту их произрастания</a:t>
            </a:r>
            <a:endParaRPr lang="ru-RU" dirty="0">
              <a:solidFill>
                <a:schemeClr val="tx1"/>
              </a:solidFill>
            </a:endParaRPr>
          </a:p>
        </p:txBody>
      </p:sp>
      <p:sp>
        <p:nvSpPr>
          <p:cNvPr id="2" name="TextBox 1"/>
          <p:cNvSpPr txBox="1"/>
          <p:nvPr/>
        </p:nvSpPr>
        <p:spPr>
          <a:xfrm>
            <a:off x="683568" y="1844824"/>
            <a:ext cx="7776864" cy="4893647"/>
          </a:xfrm>
          <a:prstGeom prst="rect">
            <a:avLst/>
          </a:prstGeom>
          <a:noFill/>
        </p:spPr>
        <p:txBody>
          <a:bodyPr wrap="square" numCol="2" rtlCol="0">
            <a:spAutoFit/>
          </a:bodyPr>
          <a:lstStyle/>
          <a:p>
            <a:r>
              <a:rPr lang="ru-RU" sz="2400" dirty="0" smtClean="0"/>
              <a:t>Ягоды</a:t>
            </a:r>
          </a:p>
          <a:p>
            <a:r>
              <a:rPr lang="ru-RU" sz="2400" dirty="0" smtClean="0"/>
              <a:t>Грибы</a:t>
            </a:r>
          </a:p>
          <a:p>
            <a:r>
              <a:rPr lang="ru-RU" sz="2400" dirty="0" smtClean="0"/>
              <a:t>Клюква</a:t>
            </a:r>
          </a:p>
          <a:p>
            <a:r>
              <a:rPr lang="ru-RU" sz="2400" dirty="0" smtClean="0"/>
              <a:t>Яблоня</a:t>
            </a:r>
          </a:p>
          <a:p>
            <a:r>
              <a:rPr lang="ru-RU" sz="2400" dirty="0" smtClean="0"/>
              <a:t>Малина</a:t>
            </a:r>
          </a:p>
          <a:p>
            <a:r>
              <a:rPr lang="ru-RU" sz="2400" dirty="0" smtClean="0"/>
              <a:t>Орехи</a:t>
            </a:r>
            <a:endParaRPr lang="ru-RU" dirty="0" smtClean="0"/>
          </a:p>
          <a:p>
            <a:r>
              <a:rPr lang="ru-RU" sz="2400" dirty="0" smtClean="0"/>
              <a:t>Ромашки</a:t>
            </a:r>
          </a:p>
          <a:p>
            <a:r>
              <a:rPr lang="ru-RU" sz="2400" dirty="0" smtClean="0"/>
              <a:t>Багульник</a:t>
            </a:r>
          </a:p>
          <a:p>
            <a:r>
              <a:rPr lang="ru-RU" sz="2400" dirty="0" smtClean="0"/>
              <a:t>Полевой колокольчик</a:t>
            </a:r>
          </a:p>
          <a:p>
            <a:r>
              <a:rPr lang="ru-RU" sz="2400" dirty="0" smtClean="0"/>
              <a:t>Роза</a:t>
            </a:r>
          </a:p>
          <a:p>
            <a:r>
              <a:rPr lang="ru-RU" sz="2400" dirty="0" smtClean="0"/>
              <a:t>Васильки</a:t>
            </a:r>
            <a:endParaRPr lang="ru-RU" sz="2400" dirty="0"/>
          </a:p>
          <a:p>
            <a:endParaRPr lang="ru-RU" sz="2400" dirty="0" smtClean="0"/>
          </a:p>
          <a:p>
            <a:endParaRPr lang="ru-RU" sz="2400" dirty="0"/>
          </a:p>
          <a:p>
            <a:pPr algn="r"/>
            <a:r>
              <a:rPr lang="ru-RU" sz="2400" dirty="0" smtClean="0">
                <a:hlinkClick r:id="" action="ppaction://hlinkshowjump?jump=nextslide"/>
              </a:rPr>
              <a:t>В саду</a:t>
            </a:r>
            <a:endParaRPr lang="ru-RU" sz="2400" dirty="0" smtClean="0"/>
          </a:p>
          <a:p>
            <a:pPr algn="r"/>
            <a:endParaRPr lang="ru-RU" sz="2400" dirty="0"/>
          </a:p>
          <a:p>
            <a:pPr algn="r"/>
            <a:endParaRPr lang="ru-RU" sz="2400" dirty="0"/>
          </a:p>
          <a:p>
            <a:pPr algn="r"/>
            <a:r>
              <a:rPr lang="ru-RU" sz="2400" dirty="0" smtClean="0"/>
              <a:t>В поле</a:t>
            </a:r>
          </a:p>
          <a:p>
            <a:pPr algn="r"/>
            <a:endParaRPr lang="ru-RU" sz="2400" dirty="0"/>
          </a:p>
          <a:p>
            <a:pPr algn="r"/>
            <a:endParaRPr lang="ru-RU" sz="2400" dirty="0" smtClean="0"/>
          </a:p>
          <a:p>
            <a:pPr algn="r"/>
            <a:r>
              <a:rPr lang="ru-RU" sz="2400" dirty="0" smtClean="0"/>
              <a:t>В лесу</a:t>
            </a:r>
          </a:p>
          <a:p>
            <a:pPr algn="r"/>
            <a:endParaRPr lang="ru-RU" sz="2400" dirty="0" smtClean="0"/>
          </a:p>
          <a:p>
            <a:pPr algn="r"/>
            <a:endParaRPr lang="ru-RU" sz="2400" dirty="0"/>
          </a:p>
          <a:p>
            <a:pPr algn="r"/>
            <a:r>
              <a:rPr lang="ru-RU" sz="2400" dirty="0" smtClean="0"/>
              <a:t>На болоте</a:t>
            </a:r>
          </a:p>
        </p:txBody>
      </p:sp>
    </p:spTree>
    <p:extLst>
      <p:ext uri="{BB962C8B-B14F-4D97-AF65-F5344CB8AC3E}">
        <p14:creationId xmlns:p14="http://schemas.microsoft.com/office/powerpoint/2010/main" val="3826882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Заголовок 3"/>
          <p:cNvSpPr txBox="1">
            <a:spLocks/>
          </p:cNvSpPr>
          <p:nvPr/>
        </p:nvSpPr>
        <p:spPr>
          <a:xfrm>
            <a:off x="301752" y="116632"/>
            <a:ext cx="8534400" cy="1008112"/>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ru-RU" smtClean="0">
                <a:solidFill>
                  <a:schemeClr val="tx1"/>
                </a:solidFill>
              </a:rPr>
              <a:t>Сгруппируй предметы по месту их произрастания</a:t>
            </a:r>
            <a:endParaRPr lang="ru-RU" dirty="0">
              <a:solidFill>
                <a:schemeClr val="tx1"/>
              </a:solidFill>
            </a:endParaRPr>
          </a:p>
        </p:txBody>
      </p:sp>
      <p:sp>
        <p:nvSpPr>
          <p:cNvPr id="4" name="TextBox 3"/>
          <p:cNvSpPr txBox="1"/>
          <p:nvPr/>
        </p:nvSpPr>
        <p:spPr>
          <a:xfrm>
            <a:off x="683568" y="1844824"/>
            <a:ext cx="7776864" cy="4893647"/>
          </a:xfrm>
          <a:prstGeom prst="rect">
            <a:avLst/>
          </a:prstGeom>
          <a:noFill/>
        </p:spPr>
        <p:txBody>
          <a:bodyPr wrap="square" numCol="2" rtlCol="0">
            <a:spAutoFit/>
          </a:bodyPr>
          <a:lstStyle/>
          <a:p>
            <a:r>
              <a:rPr lang="ru-RU" sz="2400" dirty="0" smtClean="0"/>
              <a:t>Ягоды</a:t>
            </a:r>
          </a:p>
          <a:p>
            <a:r>
              <a:rPr lang="ru-RU" sz="2400" dirty="0" smtClean="0"/>
              <a:t>Грибы</a:t>
            </a:r>
          </a:p>
          <a:p>
            <a:r>
              <a:rPr lang="ru-RU" sz="2400" dirty="0" smtClean="0"/>
              <a:t>Клюква</a:t>
            </a:r>
          </a:p>
          <a:p>
            <a:r>
              <a:rPr lang="ru-RU" sz="2400" dirty="0" smtClean="0"/>
              <a:t>Яблоня</a:t>
            </a:r>
          </a:p>
          <a:p>
            <a:r>
              <a:rPr lang="ru-RU" sz="2400" dirty="0" smtClean="0"/>
              <a:t>Малина</a:t>
            </a:r>
          </a:p>
          <a:p>
            <a:r>
              <a:rPr lang="ru-RU" sz="2400" dirty="0" smtClean="0"/>
              <a:t>Орехи</a:t>
            </a:r>
            <a:endParaRPr lang="ru-RU" dirty="0" smtClean="0"/>
          </a:p>
          <a:p>
            <a:r>
              <a:rPr lang="ru-RU" sz="2400" dirty="0" smtClean="0"/>
              <a:t>Ромашки</a:t>
            </a:r>
          </a:p>
          <a:p>
            <a:r>
              <a:rPr lang="ru-RU" sz="2400" dirty="0" smtClean="0"/>
              <a:t>Багульник</a:t>
            </a:r>
          </a:p>
          <a:p>
            <a:r>
              <a:rPr lang="ru-RU" sz="2400" dirty="0" smtClean="0"/>
              <a:t>Полевой колокольчик</a:t>
            </a:r>
          </a:p>
          <a:p>
            <a:r>
              <a:rPr lang="ru-RU" sz="2400" dirty="0" smtClean="0"/>
              <a:t>Роза</a:t>
            </a:r>
          </a:p>
          <a:p>
            <a:r>
              <a:rPr lang="ru-RU" sz="2400" dirty="0" smtClean="0"/>
              <a:t>Васильки</a:t>
            </a:r>
            <a:endParaRPr lang="ru-RU" sz="2400" dirty="0"/>
          </a:p>
          <a:p>
            <a:endParaRPr lang="ru-RU" sz="2400" dirty="0" smtClean="0"/>
          </a:p>
          <a:p>
            <a:endParaRPr lang="ru-RU" sz="2400" dirty="0"/>
          </a:p>
          <a:p>
            <a:pPr algn="r"/>
            <a:r>
              <a:rPr lang="ru-RU" sz="2400" dirty="0" smtClean="0"/>
              <a:t>В саду</a:t>
            </a:r>
          </a:p>
          <a:p>
            <a:pPr algn="r"/>
            <a:endParaRPr lang="ru-RU" sz="2400" dirty="0"/>
          </a:p>
          <a:p>
            <a:pPr algn="r"/>
            <a:endParaRPr lang="ru-RU" sz="2400" dirty="0"/>
          </a:p>
          <a:p>
            <a:pPr algn="r"/>
            <a:r>
              <a:rPr lang="ru-RU" sz="2400" dirty="0" smtClean="0">
                <a:hlinkClick r:id="" action="ppaction://hlinkshowjump?jump=nextslide"/>
              </a:rPr>
              <a:t>В поле</a:t>
            </a:r>
            <a:endParaRPr lang="ru-RU" sz="2400" dirty="0" smtClean="0"/>
          </a:p>
          <a:p>
            <a:pPr algn="r"/>
            <a:endParaRPr lang="ru-RU" sz="2400" dirty="0"/>
          </a:p>
          <a:p>
            <a:pPr algn="r"/>
            <a:endParaRPr lang="ru-RU" sz="2400" dirty="0" smtClean="0"/>
          </a:p>
          <a:p>
            <a:pPr algn="r"/>
            <a:r>
              <a:rPr lang="ru-RU" sz="2400" dirty="0" smtClean="0"/>
              <a:t>В лесу</a:t>
            </a:r>
          </a:p>
          <a:p>
            <a:pPr algn="r"/>
            <a:endParaRPr lang="ru-RU" sz="2400" dirty="0" smtClean="0"/>
          </a:p>
          <a:p>
            <a:pPr algn="r"/>
            <a:endParaRPr lang="ru-RU" sz="2400" dirty="0"/>
          </a:p>
          <a:p>
            <a:pPr algn="r"/>
            <a:r>
              <a:rPr lang="ru-RU" sz="2400" dirty="0" smtClean="0"/>
              <a:t>На болоте</a:t>
            </a:r>
          </a:p>
        </p:txBody>
      </p:sp>
      <p:cxnSp>
        <p:nvCxnSpPr>
          <p:cNvPr id="5" name="Прямая со стрелкой 4"/>
          <p:cNvCxnSpPr/>
          <p:nvPr/>
        </p:nvCxnSpPr>
        <p:spPr>
          <a:xfrm flipV="1">
            <a:off x="1907704" y="2060848"/>
            <a:ext cx="554461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V="1">
            <a:off x="1547664" y="2060848"/>
            <a:ext cx="5904656" cy="32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V="1">
            <a:off x="1907704" y="2060848"/>
            <a:ext cx="5544616"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7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8568952" cy="5016758"/>
          </a:xfrm>
          <a:prstGeom prst="rect">
            <a:avLst/>
          </a:prstGeom>
        </p:spPr>
        <p:txBody>
          <a:bodyPr wrap="square">
            <a:spAutoFit/>
          </a:bodyPr>
          <a:lstStyle/>
          <a:p>
            <a:pPr algn="ctr"/>
            <a:r>
              <a:rPr lang="ru-RU" sz="4400" b="1" dirty="0" smtClean="0">
                <a:solidFill>
                  <a:srgbClr val="00B050"/>
                </a:solidFill>
              </a:rPr>
              <a:t>Что такое падеж?</a:t>
            </a:r>
          </a:p>
          <a:p>
            <a:pPr algn="ctr"/>
            <a:endParaRPr lang="ru-RU" sz="4400" b="1" dirty="0"/>
          </a:p>
          <a:p>
            <a:endParaRPr lang="ru-RU" b="1" dirty="0" smtClean="0"/>
          </a:p>
          <a:p>
            <a:endParaRPr lang="ru-RU" b="1" dirty="0"/>
          </a:p>
          <a:p>
            <a:pPr algn="ctr"/>
            <a:r>
              <a:rPr lang="ru-RU" sz="3200" b="1" dirty="0" smtClean="0"/>
              <a:t>Изменение </a:t>
            </a:r>
            <a:r>
              <a:rPr lang="ru-RU" sz="3200" b="1" dirty="0"/>
              <a:t>имен </a:t>
            </a:r>
            <a:r>
              <a:rPr lang="ru-RU" sz="3200" b="1" dirty="0" smtClean="0"/>
              <a:t>существительных</a:t>
            </a:r>
          </a:p>
          <a:p>
            <a:pPr algn="ctr"/>
            <a:r>
              <a:rPr lang="ru-RU" sz="3200" b="1" dirty="0" smtClean="0"/>
              <a:t> </a:t>
            </a:r>
            <a:r>
              <a:rPr lang="ru-RU" sz="3200" b="1" dirty="0"/>
              <a:t>по вопросам называется </a:t>
            </a:r>
            <a:r>
              <a:rPr lang="ru-RU" sz="3200" b="1" dirty="0" smtClean="0"/>
              <a:t>– </a:t>
            </a:r>
          </a:p>
          <a:p>
            <a:pPr algn="ctr"/>
            <a:r>
              <a:rPr lang="ru-RU" sz="3600" b="1" u="sng" dirty="0" smtClean="0"/>
              <a:t>изменением </a:t>
            </a:r>
            <a:r>
              <a:rPr lang="ru-RU" sz="3600" b="1" u="sng" dirty="0"/>
              <a:t>по падежам</a:t>
            </a:r>
            <a:r>
              <a:rPr lang="ru-RU" sz="3600" b="1" dirty="0"/>
              <a:t>, </a:t>
            </a:r>
            <a:endParaRPr lang="ru-RU" sz="3600" b="1" dirty="0" smtClean="0"/>
          </a:p>
          <a:p>
            <a:pPr algn="ctr"/>
            <a:r>
              <a:rPr lang="ru-RU" sz="3200" b="1" dirty="0" smtClean="0"/>
              <a:t>или </a:t>
            </a:r>
            <a:r>
              <a:rPr lang="ru-RU" sz="3200" b="1" dirty="0"/>
              <a:t>склонением</a:t>
            </a:r>
            <a:r>
              <a:rPr lang="ru-RU" sz="3200" b="1" dirty="0" smtClean="0"/>
              <a:t>.</a:t>
            </a:r>
          </a:p>
          <a:p>
            <a:pPr algn="just"/>
            <a:endParaRPr lang="ru-RU" sz="2800" b="1" dirty="0"/>
          </a:p>
          <a:p>
            <a:pPr algn="ctr"/>
            <a:r>
              <a:rPr lang="ru-RU" sz="2800" b="1" dirty="0" smtClean="0"/>
              <a:t> </a:t>
            </a:r>
            <a:r>
              <a:rPr lang="ru-RU" sz="2800" b="1" dirty="0"/>
              <a:t>В русском языке </a:t>
            </a:r>
            <a:r>
              <a:rPr lang="ru-RU" sz="3600" b="1" u="sng" dirty="0"/>
              <a:t>6 падежей.</a:t>
            </a:r>
          </a:p>
        </p:txBody>
      </p:sp>
      <p:sp>
        <p:nvSpPr>
          <p:cNvPr id="5" name="Rectangle 1"/>
          <p:cNvSpPr>
            <a:spLocks noChangeArrowheads="1"/>
          </p:cNvSpPr>
          <p:nvPr/>
        </p:nvSpPr>
        <p:spPr bwMode="auto">
          <a:xfrm>
            <a:off x="1304925" y="1698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017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1000"/>
                                        <p:tgtEl>
                                          <p:spTgt spid="2">
                                            <p:txEl>
                                              <p:pRg st="6" end="6"/>
                                            </p:txEl>
                                          </p:spTgt>
                                        </p:tgtEl>
                                      </p:cBhvr>
                                    </p:animEffect>
                                    <p:anim calcmode="lin" valueType="num">
                                      <p:cBhvr>
                                        <p:cTn id="1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1000"/>
                                        <p:tgtEl>
                                          <p:spTgt spid="2">
                                            <p:txEl>
                                              <p:pRg st="7" end="7"/>
                                            </p:txEl>
                                          </p:spTgt>
                                        </p:tgtEl>
                                      </p:cBhvr>
                                    </p:animEffect>
                                    <p:anim calcmode="lin" valueType="num">
                                      <p:cBhvr>
                                        <p:cTn id="2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barn(inVertical)">
                                      <p:cBhvr>
                                        <p:cTn id="29"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Заголовок 3"/>
          <p:cNvSpPr txBox="1">
            <a:spLocks/>
          </p:cNvSpPr>
          <p:nvPr/>
        </p:nvSpPr>
        <p:spPr>
          <a:xfrm>
            <a:off x="301752" y="116632"/>
            <a:ext cx="8534400" cy="1008112"/>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ru-RU" smtClean="0">
                <a:solidFill>
                  <a:schemeClr val="tx1"/>
                </a:solidFill>
              </a:rPr>
              <a:t>Сгруппируй предметы по месту их произрастания</a:t>
            </a:r>
            <a:endParaRPr lang="ru-RU" dirty="0">
              <a:solidFill>
                <a:schemeClr val="tx1"/>
              </a:solidFill>
            </a:endParaRPr>
          </a:p>
        </p:txBody>
      </p:sp>
      <p:sp>
        <p:nvSpPr>
          <p:cNvPr id="4" name="TextBox 3"/>
          <p:cNvSpPr txBox="1"/>
          <p:nvPr/>
        </p:nvSpPr>
        <p:spPr>
          <a:xfrm>
            <a:off x="683568" y="1844824"/>
            <a:ext cx="7776864" cy="4893647"/>
          </a:xfrm>
          <a:prstGeom prst="rect">
            <a:avLst/>
          </a:prstGeom>
          <a:noFill/>
        </p:spPr>
        <p:txBody>
          <a:bodyPr wrap="square" numCol="2" rtlCol="0">
            <a:spAutoFit/>
          </a:bodyPr>
          <a:lstStyle/>
          <a:p>
            <a:r>
              <a:rPr lang="ru-RU" sz="2400" dirty="0" smtClean="0"/>
              <a:t>Ягоды</a:t>
            </a:r>
          </a:p>
          <a:p>
            <a:r>
              <a:rPr lang="ru-RU" sz="2400" dirty="0" smtClean="0"/>
              <a:t>Грибы</a:t>
            </a:r>
          </a:p>
          <a:p>
            <a:r>
              <a:rPr lang="ru-RU" sz="2400" dirty="0" smtClean="0"/>
              <a:t>Клюква</a:t>
            </a:r>
          </a:p>
          <a:p>
            <a:r>
              <a:rPr lang="ru-RU" sz="2400" dirty="0" smtClean="0"/>
              <a:t>Яблоня</a:t>
            </a:r>
          </a:p>
          <a:p>
            <a:r>
              <a:rPr lang="ru-RU" sz="2400" dirty="0" smtClean="0"/>
              <a:t>Малина</a:t>
            </a:r>
          </a:p>
          <a:p>
            <a:r>
              <a:rPr lang="ru-RU" sz="2400" dirty="0" smtClean="0"/>
              <a:t>Орехи</a:t>
            </a:r>
            <a:endParaRPr lang="ru-RU" dirty="0" smtClean="0"/>
          </a:p>
          <a:p>
            <a:r>
              <a:rPr lang="ru-RU" sz="2400" dirty="0" smtClean="0"/>
              <a:t>Ромашки</a:t>
            </a:r>
          </a:p>
          <a:p>
            <a:r>
              <a:rPr lang="ru-RU" sz="2400" dirty="0" smtClean="0"/>
              <a:t>Багульник</a:t>
            </a:r>
          </a:p>
          <a:p>
            <a:r>
              <a:rPr lang="ru-RU" sz="2400" dirty="0" smtClean="0"/>
              <a:t>Полевой колокольчик</a:t>
            </a:r>
          </a:p>
          <a:p>
            <a:r>
              <a:rPr lang="ru-RU" sz="2400" dirty="0" smtClean="0"/>
              <a:t>Роза</a:t>
            </a:r>
          </a:p>
          <a:p>
            <a:r>
              <a:rPr lang="ru-RU" sz="2400" dirty="0" smtClean="0"/>
              <a:t>Васильки</a:t>
            </a:r>
            <a:endParaRPr lang="ru-RU" sz="2400" dirty="0"/>
          </a:p>
          <a:p>
            <a:endParaRPr lang="ru-RU" sz="2400" dirty="0" smtClean="0"/>
          </a:p>
          <a:p>
            <a:endParaRPr lang="ru-RU" sz="2400" dirty="0"/>
          </a:p>
          <a:p>
            <a:pPr algn="r"/>
            <a:r>
              <a:rPr lang="ru-RU" sz="2400" dirty="0" smtClean="0"/>
              <a:t>В саду</a:t>
            </a:r>
          </a:p>
          <a:p>
            <a:pPr algn="r"/>
            <a:endParaRPr lang="ru-RU" sz="2400" dirty="0"/>
          </a:p>
          <a:p>
            <a:pPr algn="r"/>
            <a:endParaRPr lang="ru-RU" sz="2400" dirty="0"/>
          </a:p>
          <a:p>
            <a:pPr algn="r"/>
            <a:r>
              <a:rPr lang="ru-RU" sz="2400" dirty="0" smtClean="0"/>
              <a:t>В поле</a:t>
            </a:r>
          </a:p>
          <a:p>
            <a:pPr algn="r"/>
            <a:endParaRPr lang="ru-RU" sz="2400" dirty="0"/>
          </a:p>
          <a:p>
            <a:pPr algn="r"/>
            <a:endParaRPr lang="ru-RU" sz="2400" dirty="0" smtClean="0"/>
          </a:p>
          <a:p>
            <a:pPr algn="r"/>
            <a:r>
              <a:rPr lang="ru-RU" sz="2400" dirty="0" smtClean="0">
                <a:hlinkClick r:id="" action="ppaction://hlinkshowjump?jump=nextslide"/>
              </a:rPr>
              <a:t>В лесу</a:t>
            </a:r>
            <a:endParaRPr lang="ru-RU" sz="2400" dirty="0" smtClean="0"/>
          </a:p>
          <a:p>
            <a:pPr algn="r"/>
            <a:endParaRPr lang="ru-RU" sz="2400" dirty="0" smtClean="0"/>
          </a:p>
          <a:p>
            <a:pPr algn="r"/>
            <a:endParaRPr lang="ru-RU" sz="2400" dirty="0"/>
          </a:p>
          <a:p>
            <a:pPr algn="r"/>
            <a:r>
              <a:rPr lang="ru-RU" sz="2400" dirty="0" smtClean="0"/>
              <a:t>На болоте</a:t>
            </a:r>
          </a:p>
        </p:txBody>
      </p:sp>
      <p:cxnSp>
        <p:nvCxnSpPr>
          <p:cNvPr id="5" name="Прямая со стрелкой 4"/>
          <p:cNvCxnSpPr/>
          <p:nvPr/>
        </p:nvCxnSpPr>
        <p:spPr>
          <a:xfrm flipV="1">
            <a:off x="2195736" y="3140968"/>
            <a:ext cx="5256584" cy="11506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flipV="1">
            <a:off x="3923928" y="3140968"/>
            <a:ext cx="3528392"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V="1">
            <a:off x="2195736" y="3284984"/>
            <a:ext cx="5472608" cy="252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833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Заголовок 3"/>
          <p:cNvSpPr txBox="1">
            <a:spLocks/>
          </p:cNvSpPr>
          <p:nvPr/>
        </p:nvSpPr>
        <p:spPr>
          <a:xfrm>
            <a:off x="301752" y="116632"/>
            <a:ext cx="8534400" cy="1008112"/>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ru-RU" smtClean="0">
                <a:solidFill>
                  <a:schemeClr val="tx1"/>
                </a:solidFill>
              </a:rPr>
              <a:t>Сгруппируй предметы по месту их произрастания</a:t>
            </a:r>
            <a:endParaRPr lang="ru-RU" dirty="0">
              <a:solidFill>
                <a:schemeClr val="tx1"/>
              </a:solidFill>
            </a:endParaRPr>
          </a:p>
        </p:txBody>
      </p:sp>
      <p:sp>
        <p:nvSpPr>
          <p:cNvPr id="4" name="TextBox 3"/>
          <p:cNvSpPr txBox="1"/>
          <p:nvPr/>
        </p:nvSpPr>
        <p:spPr>
          <a:xfrm>
            <a:off x="683568" y="1844824"/>
            <a:ext cx="7776864" cy="4893647"/>
          </a:xfrm>
          <a:prstGeom prst="rect">
            <a:avLst/>
          </a:prstGeom>
          <a:noFill/>
        </p:spPr>
        <p:txBody>
          <a:bodyPr wrap="square" numCol="2" rtlCol="0">
            <a:spAutoFit/>
          </a:bodyPr>
          <a:lstStyle/>
          <a:p>
            <a:r>
              <a:rPr lang="ru-RU" sz="2400" dirty="0" smtClean="0"/>
              <a:t>Ягоды</a:t>
            </a:r>
          </a:p>
          <a:p>
            <a:r>
              <a:rPr lang="ru-RU" sz="2400" dirty="0" smtClean="0"/>
              <a:t>Грибы</a:t>
            </a:r>
          </a:p>
          <a:p>
            <a:r>
              <a:rPr lang="ru-RU" sz="2400" dirty="0" smtClean="0"/>
              <a:t>Клюква</a:t>
            </a:r>
          </a:p>
          <a:p>
            <a:r>
              <a:rPr lang="ru-RU" sz="2400" dirty="0" smtClean="0"/>
              <a:t>Яблоня</a:t>
            </a:r>
          </a:p>
          <a:p>
            <a:r>
              <a:rPr lang="ru-RU" sz="2400" dirty="0" smtClean="0"/>
              <a:t>Малина</a:t>
            </a:r>
          </a:p>
          <a:p>
            <a:r>
              <a:rPr lang="ru-RU" sz="2400" dirty="0" smtClean="0"/>
              <a:t>Орехи</a:t>
            </a:r>
            <a:endParaRPr lang="ru-RU" dirty="0" smtClean="0"/>
          </a:p>
          <a:p>
            <a:r>
              <a:rPr lang="ru-RU" sz="2400" dirty="0" smtClean="0"/>
              <a:t>Ромашки</a:t>
            </a:r>
          </a:p>
          <a:p>
            <a:r>
              <a:rPr lang="ru-RU" sz="2400" dirty="0" smtClean="0"/>
              <a:t>Багульник</a:t>
            </a:r>
          </a:p>
          <a:p>
            <a:r>
              <a:rPr lang="ru-RU" sz="2400" dirty="0" smtClean="0"/>
              <a:t>Полевой колокольчик</a:t>
            </a:r>
          </a:p>
          <a:p>
            <a:r>
              <a:rPr lang="ru-RU" sz="2400" dirty="0" smtClean="0"/>
              <a:t>Роза</a:t>
            </a:r>
          </a:p>
          <a:p>
            <a:r>
              <a:rPr lang="ru-RU" sz="2400" dirty="0" smtClean="0"/>
              <a:t>Васильки</a:t>
            </a:r>
            <a:endParaRPr lang="ru-RU" sz="2400" dirty="0"/>
          </a:p>
          <a:p>
            <a:endParaRPr lang="ru-RU" sz="2400" dirty="0" smtClean="0"/>
          </a:p>
          <a:p>
            <a:endParaRPr lang="ru-RU" sz="2400" dirty="0"/>
          </a:p>
          <a:p>
            <a:pPr algn="r"/>
            <a:r>
              <a:rPr lang="ru-RU" sz="2400" dirty="0" smtClean="0"/>
              <a:t>В саду</a:t>
            </a:r>
          </a:p>
          <a:p>
            <a:pPr algn="r"/>
            <a:endParaRPr lang="ru-RU" sz="2400" dirty="0"/>
          </a:p>
          <a:p>
            <a:pPr algn="r"/>
            <a:endParaRPr lang="ru-RU" sz="2400" dirty="0"/>
          </a:p>
          <a:p>
            <a:pPr algn="r"/>
            <a:r>
              <a:rPr lang="ru-RU" sz="2400" dirty="0" smtClean="0"/>
              <a:t>В поле</a:t>
            </a:r>
          </a:p>
          <a:p>
            <a:pPr algn="r"/>
            <a:endParaRPr lang="ru-RU" sz="2400" dirty="0"/>
          </a:p>
          <a:p>
            <a:pPr algn="r"/>
            <a:endParaRPr lang="ru-RU" sz="2400" dirty="0" smtClean="0"/>
          </a:p>
          <a:p>
            <a:pPr algn="r"/>
            <a:r>
              <a:rPr lang="ru-RU" sz="2400" dirty="0" smtClean="0"/>
              <a:t>В лесу</a:t>
            </a:r>
          </a:p>
          <a:p>
            <a:pPr algn="r"/>
            <a:endParaRPr lang="ru-RU" sz="2400" dirty="0" smtClean="0"/>
          </a:p>
          <a:p>
            <a:pPr algn="r"/>
            <a:endParaRPr lang="ru-RU" sz="2400" dirty="0"/>
          </a:p>
          <a:p>
            <a:pPr algn="r"/>
            <a:r>
              <a:rPr lang="ru-RU" sz="2400" dirty="0" smtClean="0">
                <a:hlinkClick r:id="" action="ppaction://hlinkshowjump?jump=nextslide"/>
              </a:rPr>
              <a:t>На болоте</a:t>
            </a:r>
            <a:endParaRPr lang="ru-RU" sz="2400" dirty="0" smtClean="0"/>
          </a:p>
        </p:txBody>
      </p:sp>
      <p:cxnSp>
        <p:nvCxnSpPr>
          <p:cNvPr id="5" name="Прямая со стрелкой 4"/>
          <p:cNvCxnSpPr/>
          <p:nvPr/>
        </p:nvCxnSpPr>
        <p:spPr>
          <a:xfrm>
            <a:off x="1763688" y="2060848"/>
            <a:ext cx="5760640" cy="2230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1763688" y="2492896"/>
            <a:ext cx="5760640" cy="1798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1763688" y="3933056"/>
            <a:ext cx="5760640" cy="358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1979712" y="3573016"/>
            <a:ext cx="5544616" cy="7186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958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Заголовок 3"/>
          <p:cNvSpPr txBox="1">
            <a:spLocks/>
          </p:cNvSpPr>
          <p:nvPr/>
        </p:nvSpPr>
        <p:spPr>
          <a:xfrm>
            <a:off x="301752" y="116632"/>
            <a:ext cx="8534400" cy="1008112"/>
          </a:xfrm>
          <a:prstGeom prst="rect">
            <a:avLst/>
          </a:prstGeom>
        </p:spPr>
        <p:txBody>
          <a:bodyPr vert="horz" anchor="b">
            <a:normAutofit fontScale="975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ru-RU" smtClean="0">
                <a:solidFill>
                  <a:schemeClr val="tx1"/>
                </a:solidFill>
              </a:rPr>
              <a:t>Сгруппируй предметы по месту их произрастания</a:t>
            </a:r>
            <a:endParaRPr lang="ru-RU" dirty="0">
              <a:solidFill>
                <a:schemeClr val="tx1"/>
              </a:solidFill>
            </a:endParaRPr>
          </a:p>
        </p:txBody>
      </p:sp>
      <p:sp>
        <p:nvSpPr>
          <p:cNvPr id="4" name="TextBox 3"/>
          <p:cNvSpPr txBox="1"/>
          <p:nvPr/>
        </p:nvSpPr>
        <p:spPr>
          <a:xfrm>
            <a:off x="683568" y="1844824"/>
            <a:ext cx="7776864" cy="4893647"/>
          </a:xfrm>
          <a:prstGeom prst="rect">
            <a:avLst/>
          </a:prstGeom>
          <a:noFill/>
        </p:spPr>
        <p:txBody>
          <a:bodyPr wrap="square" numCol="2" rtlCol="0">
            <a:spAutoFit/>
          </a:bodyPr>
          <a:lstStyle/>
          <a:p>
            <a:r>
              <a:rPr lang="ru-RU" sz="2400" dirty="0" smtClean="0"/>
              <a:t>Ягоды</a:t>
            </a:r>
          </a:p>
          <a:p>
            <a:r>
              <a:rPr lang="ru-RU" sz="2400" dirty="0" smtClean="0"/>
              <a:t>Грибы</a:t>
            </a:r>
          </a:p>
          <a:p>
            <a:r>
              <a:rPr lang="ru-RU" sz="2400" dirty="0" smtClean="0"/>
              <a:t>Клюква</a:t>
            </a:r>
          </a:p>
          <a:p>
            <a:r>
              <a:rPr lang="ru-RU" sz="2400" dirty="0" smtClean="0"/>
              <a:t>Яблоня</a:t>
            </a:r>
          </a:p>
          <a:p>
            <a:r>
              <a:rPr lang="ru-RU" sz="2400" dirty="0" smtClean="0"/>
              <a:t>Малина</a:t>
            </a:r>
          </a:p>
          <a:p>
            <a:r>
              <a:rPr lang="ru-RU" sz="2400" dirty="0" smtClean="0"/>
              <a:t>Орехи</a:t>
            </a:r>
            <a:endParaRPr lang="ru-RU" dirty="0" smtClean="0"/>
          </a:p>
          <a:p>
            <a:r>
              <a:rPr lang="ru-RU" sz="2400" dirty="0" smtClean="0"/>
              <a:t>Ромашки</a:t>
            </a:r>
          </a:p>
          <a:p>
            <a:r>
              <a:rPr lang="ru-RU" sz="2400" dirty="0" smtClean="0"/>
              <a:t>Багульник</a:t>
            </a:r>
          </a:p>
          <a:p>
            <a:r>
              <a:rPr lang="ru-RU" sz="2400" dirty="0" smtClean="0"/>
              <a:t>Полевой колокольчик</a:t>
            </a:r>
          </a:p>
          <a:p>
            <a:r>
              <a:rPr lang="ru-RU" sz="2400" dirty="0" smtClean="0"/>
              <a:t>Роза</a:t>
            </a:r>
          </a:p>
          <a:p>
            <a:r>
              <a:rPr lang="ru-RU" sz="2400" dirty="0" smtClean="0"/>
              <a:t>Васильки</a:t>
            </a:r>
            <a:endParaRPr lang="ru-RU" sz="2400" dirty="0"/>
          </a:p>
          <a:p>
            <a:endParaRPr lang="ru-RU" sz="2400" dirty="0" smtClean="0"/>
          </a:p>
          <a:p>
            <a:endParaRPr lang="ru-RU" sz="2400" dirty="0"/>
          </a:p>
          <a:p>
            <a:pPr algn="r"/>
            <a:r>
              <a:rPr lang="ru-RU" sz="2400" dirty="0" smtClean="0"/>
              <a:t>В саду</a:t>
            </a:r>
          </a:p>
          <a:p>
            <a:pPr algn="r"/>
            <a:endParaRPr lang="ru-RU" sz="2400" dirty="0"/>
          </a:p>
          <a:p>
            <a:pPr algn="r"/>
            <a:endParaRPr lang="ru-RU" sz="2400" dirty="0"/>
          </a:p>
          <a:p>
            <a:pPr algn="r"/>
            <a:r>
              <a:rPr lang="ru-RU" sz="2400" dirty="0" smtClean="0"/>
              <a:t>В поле</a:t>
            </a:r>
          </a:p>
          <a:p>
            <a:pPr algn="r"/>
            <a:endParaRPr lang="ru-RU" sz="2400" dirty="0"/>
          </a:p>
          <a:p>
            <a:pPr algn="r"/>
            <a:endParaRPr lang="ru-RU" sz="2400" dirty="0" smtClean="0"/>
          </a:p>
          <a:p>
            <a:pPr algn="r"/>
            <a:r>
              <a:rPr lang="ru-RU" sz="2400" dirty="0" smtClean="0"/>
              <a:t>В лесу</a:t>
            </a:r>
          </a:p>
          <a:p>
            <a:pPr algn="r"/>
            <a:endParaRPr lang="ru-RU" sz="2400" dirty="0" smtClean="0"/>
          </a:p>
          <a:p>
            <a:pPr algn="r"/>
            <a:endParaRPr lang="ru-RU" sz="2400" dirty="0"/>
          </a:p>
          <a:p>
            <a:pPr algn="r"/>
            <a:r>
              <a:rPr lang="ru-RU" sz="2400" dirty="0" smtClean="0"/>
              <a:t>На болоте</a:t>
            </a:r>
          </a:p>
        </p:txBody>
      </p:sp>
      <p:cxnSp>
        <p:nvCxnSpPr>
          <p:cNvPr id="5" name="Прямая со стрелкой 4"/>
          <p:cNvCxnSpPr/>
          <p:nvPr/>
        </p:nvCxnSpPr>
        <p:spPr>
          <a:xfrm>
            <a:off x="1835696" y="2780928"/>
            <a:ext cx="5184576"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2267744" y="4653136"/>
            <a:ext cx="475252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587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Добавь подходящие по смыслу слова.</a:t>
            </a:r>
            <a:endParaRPr lang="ru-RU" dirty="0">
              <a:solidFill>
                <a:schemeClr val="tx1"/>
              </a:solidFill>
            </a:endParaRPr>
          </a:p>
        </p:txBody>
      </p:sp>
      <p:sp>
        <p:nvSpPr>
          <p:cNvPr id="3" name="TextBox 2"/>
          <p:cNvSpPr txBox="1"/>
          <p:nvPr/>
        </p:nvSpPr>
        <p:spPr>
          <a:xfrm>
            <a:off x="530393" y="1700808"/>
            <a:ext cx="7992888" cy="4524315"/>
          </a:xfrm>
          <a:prstGeom prst="rect">
            <a:avLst/>
          </a:prstGeom>
          <a:noFill/>
        </p:spPr>
        <p:txBody>
          <a:bodyPr wrap="square" rtlCol="0">
            <a:spAutoFit/>
          </a:bodyPr>
          <a:lstStyle/>
          <a:p>
            <a:pPr algn="just"/>
            <a:r>
              <a:rPr lang="ru-RU" sz="3600" dirty="0" smtClean="0"/>
              <a:t>Спорить  (о чём?) …, </a:t>
            </a:r>
          </a:p>
          <a:p>
            <a:pPr algn="just"/>
            <a:r>
              <a:rPr lang="ru-RU" sz="3600" dirty="0" smtClean="0"/>
              <a:t>говорить (о ком?) …, </a:t>
            </a:r>
          </a:p>
          <a:p>
            <a:pPr algn="just"/>
            <a:r>
              <a:rPr lang="ru-RU" sz="3600" dirty="0" smtClean="0"/>
              <a:t>ехать (на чём?) …, </a:t>
            </a:r>
          </a:p>
          <a:p>
            <a:pPr algn="just"/>
            <a:r>
              <a:rPr lang="ru-RU" sz="3600" dirty="0" smtClean="0"/>
              <a:t>скучать (о ком?) …,</a:t>
            </a:r>
          </a:p>
          <a:p>
            <a:pPr algn="just"/>
            <a:r>
              <a:rPr lang="ru-RU" sz="3600" dirty="0" smtClean="0"/>
              <a:t>вспоминать (о чём?)…,</a:t>
            </a:r>
          </a:p>
          <a:p>
            <a:pPr algn="just"/>
            <a:r>
              <a:rPr lang="ru-RU" sz="3600" dirty="0" smtClean="0"/>
              <a:t>жалеть (о чём?) …,</a:t>
            </a:r>
          </a:p>
          <a:p>
            <a:pPr algn="just"/>
            <a:r>
              <a:rPr lang="ru-RU" sz="3600" dirty="0" smtClean="0"/>
              <a:t>узнать </a:t>
            </a:r>
            <a:r>
              <a:rPr lang="ru-RU" sz="3600" dirty="0"/>
              <a:t>(о чём</a:t>
            </a:r>
            <a:r>
              <a:rPr lang="ru-RU" sz="3600" dirty="0" smtClean="0"/>
              <a:t>?)…,</a:t>
            </a:r>
          </a:p>
          <a:p>
            <a:pPr algn="just"/>
            <a:r>
              <a:rPr lang="ru-RU" sz="3600" dirty="0" smtClean="0"/>
              <a:t>забыть </a:t>
            </a:r>
            <a:r>
              <a:rPr lang="ru-RU" sz="3600" dirty="0"/>
              <a:t>(о чём</a:t>
            </a:r>
            <a:r>
              <a:rPr lang="ru-RU" sz="3600" dirty="0" smtClean="0"/>
              <a:t>?)… .</a:t>
            </a:r>
            <a:endParaRPr lang="ru-RU" sz="3600" dirty="0"/>
          </a:p>
        </p:txBody>
      </p:sp>
      <p:sp>
        <p:nvSpPr>
          <p:cNvPr id="4" name="Управляющая кнопка: возврат 3">
            <a:hlinkClick r:id="rId2" action="ppaction://hlinksldjump" highlightClick="1"/>
          </p:cNvPr>
          <p:cNvSpPr/>
          <p:nvPr/>
        </p:nvSpPr>
        <p:spPr>
          <a:xfrm>
            <a:off x="8388424" y="6381328"/>
            <a:ext cx="576064" cy="28803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70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01.ru/files/users/images/de/ed/deed7fb54a333bf789a210b27e0d5c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37" y="1257727"/>
            <a:ext cx="7923854" cy="514536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p:txBody>
          <a:bodyPr/>
          <a:lstStyle/>
          <a:p>
            <a:r>
              <a:rPr lang="ru-RU" dirty="0" smtClean="0">
                <a:solidFill>
                  <a:schemeClr val="tx1"/>
                </a:solidFill>
              </a:rPr>
              <a:t>Рубанок</a:t>
            </a:r>
            <a:endParaRPr lang="ru-RU" dirty="0">
              <a:solidFill>
                <a:schemeClr val="tx1"/>
              </a:solidFill>
            </a:endParaRPr>
          </a:p>
        </p:txBody>
      </p:sp>
      <p:sp>
        <p:nvSpPr>
          <p:cNvPr id="6" name="Управляющая кнопка: возврат 5">
            <a:hlinkClick r:id="rId3" action="ppaction://hlinksldjump" highlightClick="1"/>
          </p:cNvPr>
          <p:cNvSpPr/>
          <p:nvPr/>
        </p:nvSpPr>
        <p:spPr>
          <a:xfrm>
            <a:off x="8427491" y="6403087"/>
            <a:ext cx="536997" cy="26627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79083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Скальпель</a:t>
            </a:r>
            <a:endParaRPr lang="ru-RU" dirty="0">
              <a:solidFill>
                <a:schemeClr val="tx1"/>
              </a:solidFill>
            </a:endParaRPr>
          </a:p>
        </p:txBody>
      </p:sp>
      <p:pic>
        <p:nvPicPr>
          <p:cNvPr id="2050" name="Picture 2" descr="https://newauctionstatic.com.ua/offer_images/2017/05/10/01/big/P/PfRzOUUtDiQ/skalpel_dlja_remonta_mobilnoj_tekhniki_dlina_15_sm_defek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16" y="1395027"/>
            <a:ext cx="8856983" cy="4986301"/>
          </a:xfrm>
          <a:prstGeom prst="rect">
            <a:avLst/>
          </a:prstGeom>
          <a:noFill/>
          <a:extLst>
            <a:ext uri="{909E8E84-426E-40DD-AFC4-6F175D3DCCD1}">
              <a14:hiddenFill xmlns:a14="http://schemas.microsoft.com/office/drawing/2010/main">
                <a:solidFill>
                  <a:srgbClr val="FFFFFF"/>
                </a:solidFill>
              </a14:hiddenFill>
            </a:ext>
          </a:extLst>
        </p:spPr>
      </p:pic>
      <p:sp>
        <p:nvSpPr>
          <p:cNvPr id="3" name="Управляющая кнопка: возврат 2">
            <a:hlinkClick r:id="rId3" action="ppaction://hlinksldjump" highlightClick="1"/>
          </p:cNvPr>
          <p:cNvSpPr/>
          <p:nvPr/>
        </p:nvSpPr>
        <p:spPr>
          <a:xfrm>
            <a:off x="8316416" y="6381328"/>
            <a:ext cx="713183"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37859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Кисточка и палитра</a:t>
            </a:r>
            <a:endParaRPr lang="ru-RU" dirty="0"/>
          </a:p>
        </p:txBody>
      </p:sp>
      <p:pic>
        <p:nvPicPr>
          <p:cNvPr id="3074" name="Picture 2" descr="http://yanaidu.ru/images/insertions/953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964" y="1404326"/>
            <a:ext cx="3420380" cy="22802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intnosorog.narod.ru/palitr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436405"/>
            <a:ext cx="3456384" cy="2633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global-toys.ru/UserFiles/Image/original/596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106881"/>
            <a:ext cx="3309884" cy="2548611"/>
          </a:xfrm>
          <a:prstGeom prst="rect">
            <a:avLst/>
          </a:prstGeom>
          <a:noFill/>
          <a:extLst>
            <a:ext uri="{909E8E84-426E-40DD-AFC4-6F175D3DCCD1}">
              <a14:hiddenFill xmlns:a14="http://schemas.microsoft.com/office/drawing/2010/main">
                <a:solidFill>
                  <a:srgbClr val="FFFFFF"/>
                </a:solidFill>
              </a14:hiddenFill>
            </a:ext>
          </a:extLst>
        </p:spPr>
      </p:pic>
      <p:sp>
        <p:nvSpPr>
          <p:cNvPr id="6" name="Управляющая кнопка: возврат 5">
            <a:hlinkClick r:id="rId5" action="ppaction://hlinksldjump" highlightClick="1"/>
          </p:cNvPr>
          <p:cNvSpPr/>
          <p:nvPr/>
        </p:nvSpPr>
        <p:spPr>
          <a:xfrm>
            <a:off x="8532440" y="6381328"/>
            <a:ext cx="432048" cy="27416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21844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Малярная кисть и валик</a:t>
            </a:r>
            <a:endParaRPr lang="ru-RU" dirty="0"/>
          </a:p>
        </p:txBody>
      </p:sp>
      <p:pic>
        <p:nvPicPr>
          <p:cNvPr id="4098" name="Picture 2" descr="https://shuriki.ru/upload/iblock/2e6/2e6b5b1da44641aa7eca4fac85851a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07" y="1628800"/>
            <a:ext cx="4330227" cy="28883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gidpokraske.ru/wp-content/uploads/2017/07/velyurovyy-vali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260221"/>
            <a:ext cx="3511314" cy="186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3293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Сравни </a:t>
            </a:r>
            <a:endParaRPr lang="ru-RU" dirty="0"/>
          </a:p>
        </p:txBody>
      </p:sp>
      <p:sp>
        <p:nvSpPr>
          <p:cNvPr id="4" name="Объект 3"/>
          <p:cNvSpPr>
            <a:spLocks noGrp="1"/>
          </p:cNvSpPr>
          <p:nvPr>
            <p:ph sz="half" idx="1"/>
          </p:nvPr>
        </p:nvSpPr>
        <p:spPr/>
        <p:txBody>
          <a:bodyPr/>
          <a:lstStyle/>
          <a:p>
            <a:pPr algn="ctr"/>
            <a:r>
              <a:rPr lang="ru-RU" dirty="0" smtClean="0"/>
              <a:t>Кисточка</a:t>
            </a:r>
            <a:endParaRPr lang="ru-RU" dirty="0"/>
          </a:p>
        </p:txBody>
      </p:sp>
      <p:sp>
        <p:nvSpPr>
          <p:cNvPr id="5" name="Объект 4"/>
          <p:cNvSpPr>
            <a:spLocks noGrp="1"/>
          </p:cNvSpPr>
          <p:nvPr>
            <p:ph sz="half" idx="2"/>
          </p:nvPr>
        </p:nvSpPr>
        <p:spPr/>
        <p:txBody>
          <a:bodyPr/>
          <a:lstStyle/>
          <a:p>
            <a:pPr algn="ctr"/>
            <a:r>
              <a:rPr lang="ru-RU" dirty="0" smtClean="0"/>
              <a:t>Малярная кисть</a:t>
            </a:r>
            <a:endParaRPr lang="ru-RU" dirty="0"/>
          </a:p>
        </p:txBody>
      </p:sp>
      <p:pic>
        <p:nvPicPr>
          <p:cNvPr id="5122" name="Picture 2" descr="http://gear.newdarom.ru/34407-1-home_default/%D0%9A%D0%B8%D1%81%D1%82%D1%8C-%D0%9F%D0%9E%D0%9D%D0%98-%D0%B6%D0%B8%D0%B2%D0%BE%D0%BF%D0%B8%D1%81%D0%BD%D0%B0%D1%8F-%D0%BA%D1%80%D1%83%D0%B3%D0%BB%D0%B0%D1%8F-%E2%84%96-5-AB005P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4392488" cy="45365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huriki.ru/upload/iblock/2e6/2e6b5b1da44641aa7eca4fac85851a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557805" y="1882745"/>
            <a:ext cx="4516612" cy="4440769"/>
          </a:xfrm>
          <a:prstGeom prst="rect">
            <a:avLst/>
          </a:prstGeom>
          <a:noFill/>
          <a:extLst>
            <a:ext uri="{909E8E84-426E-40DD-AFC4-6F175D3DCCD1}">
              <a14:hiddenFill xmlns:a14="http://schemas.microsoft.com/office/drawing/2010/main">
                <a:solidFill>
                  <a:srgbClr val="FFFFFF"/>
                </a:solidFill>
              </a14:hiddenFill>
            </a:ext>
          </a:extLst>
        </p:spPr>
      </p:pic>
      <p:sp>
        <p:nvSpPr>
          <p:cNvPr id="6" name="Управляющая кнопка: возврат 5">
            <a:hlinkClick r:id="rId4" action="ppaction://hlinksldjump" highlightClick="1"/>
          </p:cNvPr>
          <p:cNvSpPr/>
          <p:nvPr/>
        </p:nvSpPr>
        <p:spPr>
          <a:xfrm>
            <a:off x="8316416" y="6381327"/>
            <a:ext cx="576064" cy="28803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9571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solidFill>
                  <a:schemeClr val="tx1"/>
                </a:solidFill>
              </a:rPr>
              <a:t>Паяльник </a:t>
            </a:r>
            <a:endParaRPr lang="ru-RU" dirty="0">
              <a:solidFill>
                <a:schemeClr val="tx1"/>
              </a:solidFill>
            </a:endParaRPr>
          </a:p>
        </p:txBody>
      </p:sp>
      <p:pic>
        <p:nvPicPr>
          <p:cNvPr id="6146" name="Picture 2" descr="https://static.price.ru/images/models/1000x1000/montazhniy-instrument/zubr-payalnik-elektricheskiy-master-55405-80-z01-55120974/ecf63fd0dcd0bd2fd1c448f3a4e8628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620000" cy="5112568"/>
          </a:xfrm>
          <a:prstGeom prst="rect">
            <a:avLst/>
          </a:prstGeom>
          <a:noFill/>
          <a:extLst>
            <a:ext uri="{909E8E84-426E-40DD-AFC4-6F175D3DCCD1}">
              <a14:hiddenFill xmlns:a14="http://schemas.microsoft.com/office/drawing/2010/main">
                <a:solidFill>
                  <a:srgbClr val="FFFFFF"/>
                </a:solidFill>
              </a14:hiddenFill>
            </a:ext>
          </a:extLst>
        </p:spPr>
      </p:pic>
      <p:sp>
        <p:nvSpPr>
          <p:cNvPr id="6" name="Управляющая кнопка: возврат 5">
            <a:hlinkClick r:id="rId3" action="ppaction://hlinksldjump" highlightClick="1"/>
          </p:cNvPr>
          <p:cNvSpPr/>
          <p:nvPr/>
        </p:nvSpPr>
        <p:spPr>
          <a:xfrm>
            <a:off x="8388424" y="6381328"/>
            <a:ext cx="576064" cy="28803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47662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60514903"/>
              </p:ext>
            </p:extLst>
          </p:nvPr>
        </p:nvGraphicFramePr>
        <p:xfrm>
          <a:off x="179513" y="188641"/>
          <a:ext cx="8784976" cy="6192686"/>
        </p:xfrm>
        <a:graphic>
          <a:graphicData uri="http://schemas.openxmlformats.org/drawingml/2006/table">
            <a:tbl>
              <a:tblPr firstRow="1" firstCol="1" bandRow="1"/>
              <a:tblGrid>
                <a:gridCol w="2441546"/>
                <a:gridCol w="2732512"/>
                <a:gridCol w="3610918"/>
              </a:tblGrid>
              <a:tr h="1125944">
                <a:tc>
                  <a:txBody>
                    <a:bodyPr/>
                    <a:lstStyle/>
                    <a:p>
                      <a:pPr algn="ctr">
                        <a:lnSpc>
                          <a:spcPct val="115000"/>
                        </a:lnSpc>
                        <a:spcAft>
                          <a:spcPts val="0"/>
                        </a:spcAft>
                      </a:pPr>
                      <a:r>
                        <a:rPr lang="ru-RU" sz="3600" b="1" dirty="0">
                          <a:effectLst/>
                          <a:latin typeface="Times New Roman"/>
                          <a:ea typeface="Calibri"/>
                          <a:cs typeface="Times New Roman"/>
                        </a:rPr>
                        <a:t>Падежи</a:t>
                      </a:r>
                      <a:endParaRPr lang="ru-RU" sz="3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3600" b="1" dirty="0">
                          <a:effectLst/>
                          <a:latin typeface="Times New Roman"/>
                          <a:ea typeface="Calibri"/>
                          <a:cs typeface="Times New Roman"/>
                        </a:rPr>
                        <a:t>Вопросы</a:t>
                      </a:r>
                      <a:endParaRPr lang="ru-RU" sz="3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3600" b="1" dirty="0">
                          <a:effectLst/>
                          <a:latin typeface="Times New Roman"/>
                          <a:ea typeface="Calibri"/>
                          <a:cs typeface="Times New Roman"/>
                        </a:rPr>
                        <a:t>Примеры</a:t>
                      </a:r>
                      <a:endParaRPr lang="ru-RU" sz="3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57">
                <a:tc>
                  <a:txBody>
                    <a:bodyPr/>
                    <a:lstStyle/>
                    <a:p>
                      <a:pPr>
                        <a:lnSpc>
                          <a:spcPct val="115000"/>
                        </a:lnSpc>
                        <a:spcAft>
                          <a:spcPts val="0"/>
                        </a:spcAft>
                      </a:pPr>
                      <a:r>
                        <a:rPr lang="ru-RU" sz="2400" b="1" dirty="0">
                          <a:effectLst/>
                          <a:latin typeface="Times New Roman"/>
                          <a:ea typeface="Calibri"/>
                          <a:cs typeface="Times New Roman"/>
                        </a:rPr>
                        <a:t>Именительный</a:t>
                      </a:r>
                      <a:r>
                        <a:rPr lang="ru-RU" sz="2400" dirty="0">
                          <a:effectLst/>
                          <a:latin typeface="Times New Roman"/>
                          <a:ea typeface="Calibri"/>
                          <a:cs typeface="Times New Roman"/>
                        </a:rPr>
                        <a:t>  (И. п.)</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(есть) </a:t>
                      </a:r>
                      <a:r>
                        <a:rPr lang="ru-RU" sz="2400" b="1" dirty="0">
                          <a:effectLst/>
                          <a:latin typeface="Times New Roman"/>
                          <a:ea typeface="Calibri"/>
                          <a:cs typeface="Times New Roman"/>
                        </a:rPr>
                        <a:t>Кто? Что?</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У меня есть лиса, щенок, плот.</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57">
                <a:tc>
                  <a:txBody>
                    <a:bodyPr/>
                    <a:lstStyle/>
                    <a:p>
                      <a:pPr>
                        <a:lnSpc>
                          <a:spcPct val="115000"/>
                        </a:lnSpc>
                        <a:spcAft>
                          <a:spcPts val="0"/>
                        </a:spcAft>
                      </a:pPr>
                      <a:r>
                        <a:rPr lang="ru-RU" sz="2400" b="1" dirty="0">
                          <a:effectLst/>
                          <a:latin typeface="Times New Roman"/>
                          <a:ea typeface="Calibri"/>
                          <a:cs typeface="Times New Roman"/>
                        </a:rPr>
                        <a:t>Родительный</a:t>
                      </a:r>
                      <a:r>
                        <a:rPr lang="ru-RU" sz="2400" dirty="0">
                          <a:effectLst/>
                          <a:latin typeface="Times New Roman"/>
                          <a:ea typeface="Calibri"/>
                          <a:cs typeface="Times New Roman"/>
                        </a:rPr>
                        <a:t> </a:t>
                      </a:r>
                      <a:endParaRPr lang="ru-RU" sz="2400" dirty="0" smtClean="0">
                        <a:effectLst/>
                        <a:latin typeface="Times New Roman"/>
                        <a:ea typeface="Calibri"/>
                        <a:cs typeface="Times New Roman"/>
                      </a:endParaRPr>
                    </a:p>
                    <a:p>
                      <a:pPr>
                        <a:lnSpc>
                          <a:spcPct val="115000"/>
                        </a:lnSpc>
                        <a:spcAft>
                          <a:spcPts val="0"/>
                        </a:spcAft>
                      </a:pPr>
                      <a:r>
                        <a:rPr lang="ru-RU" sz="2400" dirty="0" smtClean="0">
                          <a:effectLst/>
                          <a:latin typeface="Times New Roman"/>
                          <a:ea typeface="Calibri"/>
                          <a:cs typeface="Times New Roman"/>
                        </a:rPr>
                        <a:t>(</a:t>
                      </a:r>
                      <a:r>
                        <a:rPr lang="ru-RU" sz="2400" dirty="0">
                          <a:effectLst/>
                          <a:latin typeface="Times New Roman"/>
                          <a:ea typeface="Calibri"/>
                          <a:cs typeface="Times New Roman"/>
                        </a:rPr>
                        <a:t>Р. п.)</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(нет) </a:t>
                      </a:r>
                      <a:r>
                        <a:rPr lang="ru-RU" sz="2400" b="1" dirty="0">
                          <a:effectLst/>
                          <a:latin typeface="Times New Roman"/>
                          <a:ea typeface="Calibri"/>
                          <a:cs typeface="Times New Roman"/>
                        </a:rPr>
                        <a:t>Кого? Чего?</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У меня нет лисы, щенка плота.</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57">
                <a:tc>
                  <a:txBody>
                    <a:bodyPr/>
                    <a:lstStyle/>
                    <a:p>
                      <a:pPr>
                        <a:lnSpc>
                          <a:spcPct val="115000"/>
                        </a:lnSpc>
                        <a:spcAft>
                          <a:spcPts val="0"/>
                        </a:spcAft>
                      </a:pPr>
                      <a:r>
                        <a:rPr lang="ru-RU" sz="2400" b="1" dirty="0" smtClean="0">
                          <a:effectLst/>
                          <a:latin typeface="Times New Roman"/>
                          <a:ea typeface="Calibri"/>
                          <a:cs typeface="Times New Roman"/>
                        </a:rPr>
                        <a:t>Дательный</a:t>
                      </a:r>
                    </a:p>
                    <a:p>
                      <a:pPr>
                        <a:lnSpc>
                          <a:spcPct val="115000"/>
                        </a:lnSpc>
                        <a:spcAft>
                          <a:spcPts val="0"/>
                        </a:spcAft>
                      </a:pPr>
                      <a:r>
                        <a:rPr lang="ru-RU" sz="2400" dirty="0" smtClean="0">
                          <a:effectLst/>
                          <a:latin typeface="Times New Roman"/>
                          <a:ea typeface="Calibri"/>
                          <a:cs typeface="Times New Roman"/>
                        </a:rPr>
                        <a:t> </a:t>
                      </a:r>
                      <a:r>
                        <a:rPr lang="ru-RU" sz="2400" dirty="0">
                          <a:effectLst/>
                          <a:latin typeface="Times New Roman"/>
                          <a:ea typeface="Calibri"/>
                          <a:cs typeface="Times New Roman"/>
                        </a:rPr>
                        <a:t>(Д. п.)</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(дать) </a:t>
                      </a:r>
                      <a:r>
                        <a:rPr lang="ru-RU" sz="2400" b="1" dirty="0">
                          <a:effectLst/>
                          <a:latin typeface="Times New Roman"/>
                          <a:ea typeface="Calibri"/>
                          <a:cs typeface="Times New Roman"/>
                        </a:rPr>
                        <a:t>Кому? Чему?</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Я даю лисе, щенку, плоту.</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57">
                <a:tc>
                  <a:txBody>
                    <a:bodyPr/>
                    <a:lstStyle/>
                    <a:p>
                      <a:pPr>
                        <a:lnSpc>
                          <a:spcPct val="115000"/>
                        </a:lnSpc>
                        <a:spcAft>
                          <a:spcPts val="0"/>
                        </a:spcAft>
                      </a:pPr>
                      <a:r>
                        <a:rPr lang="ru-RU" sz="2400" b="1" dirty="0">
                          <a:effectLst/>
                          <a:latin typeface="Times New Roman"/>
                          <a:ea typeface="Calibri"/>
                          <a:cs typeface="Times New Roman"/>
                        </a:rPr>
                        <a:t>Винительный</a:t>
                      </a:r>
                      <a:r>
                        <a:rPr lang="ru-RU" sz="2400" dirty="0">
                          <a:effectLst/>
                          <a:latin typeface="Times New Roman"/>
                          <a:ea typeface="Calibri"/>
                          <a:cs typeface="Times New Roman"/>
                        </a:rPr>
                        <a:t> (В. п.)</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(вижу) </a:t>
                      </a:r>
                      <a:r>
                        <a:rPr lang="ru-RU" sz="2400" b="1" dirty="0">
                          <a:effectLst/>
                          <a:latin typeface="Times New Roman"/>
                          <a:ea typeface="Calibri"/>
                          <a:cs typeface="Times New Roman"/>
                        </a:rPr>
                        <a:t>Кого? Что?</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Я вижу лису, щенка, плот.</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57">
                <a:tc>
                  <a:txBody>
                    <a:bodyPr/>
                    <a:lstStyle/>
                    <a:p>
                      <a:pPr>
                        <a:lnSpc>
                          <a:spcPct val="115000"/>
                        </a:lnSpc>
                        <a:spcAft>
                          <a:spcPts val="0"/>
                        </a:spcAft>
                      </a:pPr>
                      <a:r>
                        <a:rPr lang="ru-RU" sz="2400" b="1" dirty="0">
                          <a:effectLst/>
                          <a:latin typeface="Times New Roman"/>
                          <a:ea typeface="Calibri"/>
                          <a:cs typeface="Times New Roman"/>
                        </a:rPr>
                        <a:t>Творительный</a:t>
                      </a:r>
                      <a:r>
                        <a:rPr lang="ru-RU" sz="2400" dirty="0">
                          <a:effectLst/>
                          <a:latin typeface="Times New Roman"/>
                          <a:ea typeface="Calibri"/>
                          <a:cs typeface="Times New Roman"/>
                        </a:rPr>
                        <a:t> (Т. п.)</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(доволен) </a:t>
                      </a:r>
                      <a:r>
                        <a:rPr lang="ru-RU" sz="2400" b="1" dirty="0">
                          <a:effectLst/>
                          <a:latin typeface="Times New Roman"/>
                          <a:ea typeface="Calibri"/>
                          <a:cs typeface="Times New Roman"/>
                        </a:rPr>
                        <a:t>Кем? Чем?</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Я доволен лисой, щенком, плотом.</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457">
                <a:tc>
                  <a:txBody>
                    <a:bodyPr/>
                    <a:lstStyle/>
                    <a:p>
                      <a:pPr>
                        <a:lnSpc>
                          <a:spcPct val="115000"/>
                        </a:lnSpc>
                        <a:spcAft>
                          <a:spcPts val="0"/>
                        </a:spcAft>
                      </a:pPr>
                      <a:r>
                        <a:rPr lang="ru-RU" sz="2400" b="1" dirty="0">
                          <a:effectLst/>
                          <a:latin typeface="Times New Roman"/>
                          <a:ea typeface="Calibri"/>
                          <a:cs typeface="Times New Roman"/>
                        </a:rPr>
                        <a:t>Предложный</a:t>
                      </a:r>
                      <a:r>
                        <a:rPr lang="ru-RU" sz="2400" dirty="0">
                          <a:effectLst/>
                          <a:latin typeface="Times New Roman"/>
                          <a:ea typeface="Calibri"/>
                          <a:cs typeface="Times New Roman"/>
                        </a:rPr>
                        <a:t> </a:t>
                      </a:r>
                      <a:endParaRPr lang="ru-RU" sz="2400" dirty="0" smtClean="0">
                        <a:effectLst/>
                        <a:latin typeface="Times New Roman"/>
                        <a:ea typeface="Calibri"/>
                        <a:cs typeface="Times New Roman"/>
                      </a:endParaRPr>
                    </a:p>
                    <a:p>
                      <a:pPr>
                        <a:lnSpc>
                          <a:spcPct val="115000"/>
                        </a:lnSpc>
                        <a:spcAft>
                          <a:spcPts val="0"/>
                        </a:spcAft>
                      </a:pPr>
                      <a:r>
                        <a:rPr lang="ru-RU" sz="2400" dirty="0" smtClean="0">
                          <a:effectLst/>
                          <a:latin typeface="Times New Roman"/>
                          <a:ea typeface="Calibri"/>
                          <a:cs typeface="Times New Roman"/>
                        </a:rPr>
                        <a:t>(</a:t>
                      </a:r>
                      <a:r>
                        <a:rPr lang="ru-RU" sz="2400" dirty="0">
                          <a:effectLst/>
                          <a:latin typeface="Times New Roman"/>
                          <a:ea typeface="Calibri"/>
                          <a:cs typeface="Times New Roman"/>
                        </a:rPr>
                        <a:t>П. п.)</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(говорить) </a:t>
                      </a:r>
                      <a:r>
                        <a:rPr lang="ru-RU" sz="2400" b="1" dirty="0">
                          <a:effectLst/>
                          <a:latin typeface="Times New Roman"/>
                          <a:ea typeface="Calibri"/>
                          <a:cs typeface="Times New Roman"/>
                        </a:rPr>
                        <a:t>О ком? О чем?</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dirty="0">
                          <a:effectLst/>
                          <a:latin typeface="Times New Roman"/>
                          <a:ea typeface="Calibri"/>
                          <a:cs typeface="Times New Roman"/>
                        </a:rPr>
                        <a:t>Я говорю о лисе, о щенке, о плоте.</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1578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1-4klass.ru/images/russian/gdz/3klass/kanakina/1/c70/102.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Управляющая кнопка: возврат 1">
            <a:hlinkClick r:id="rId3" action="ppaction://hlinksldjump" highlightClick="1"/>
          </p:cNvPr>
          <p:cNvSpPr/>
          <p:nvPr/>
        </p:nvSpPr>
        <p:spPr>
          <a:xfrm>
            <a:off x="8676456" y="6597352"/>
            <a:ext cx="467544" cy="2606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68730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9" y="908720"/>
            <a:ext cx="7416824" cy="2031325"/>
          </a:xfrm>
          <a:prstGeom prst="rect">
            <a:avLst/>
          </a:prstGeom>
          <a:noFill/>
        </p:spPr>
        <p:txBody>
          <a:bodyPr wrap="square" rtlCol="0">
            <a:spAutoFit/>
          </a:bodyPr>
          <a:lstStyle/>
          <a:p>
            <a:pPr algn="ctr"/>
            <a:r>
              <a:rPr lang="ru-RU" dirty="0" smtClean="0"/>
              <a:t>Использованная литература:</a:t>
            </a:r>
          </a:p>
          <a:p>
            <a:r>
              <a:rPr lang="ru-RU" dirty="0"/>
              <a:t>А.Н. </a:t>
            </a:r>
            <a:r>
              <a:rPr lang="ru-RU" dirty="0" err="1"/>
              <a:t>Ефименкова</a:t>
            </a:r>
            <a:r>
              <a:rPr lang="ru-RU" dirty="0"/>
              <a:t> </a:t>
            </a:r>
            <a:r>
              <a:rPr lang="ru-RU" dirty="0" smtClean="0"/>
              <a:t>«Коррекция </a:t>
            </a:r>
            <a:r>
              <a:rPr lang="ru-RU" dirty="0"/>
              <a:t>устной и письменной речи учащихся </a:t>
            </a:r>
            <a:r>
              <a:rPr lang="ru-RU" dirty="0" smtClean="0"/>
              <a:t>начальных </a:t>
            </a:r>
            <a:r>
              <a:rPr lang="ru-RU" dirty="0"/>
              <a:t>классов, </a:t>
            </a:r>
            <a:r>
              <a:rPr lang="ru-RU" dirty="0" smtClean="0"/>
              <a:t>- М.,  1991.</a:t>
            </a:r>
          </a:p>
          <a:p>
            <a:endParaRPr lang="ru-RU" dirty="0" smtClean="0"/>
          </a:p>
          <a:p>
            <a:pPr algn="ctr"/>
            <a:r>
              <a:rPr lang="ru-RU" dirty="0" smtClean="0"/>
              <a:t>Интернет ресурсы:</a:t>
            </a:r>
            <a:endParaRPr lang="ru-RU" dirty="0"/>
          </a:p>
          <a:p>
            <a:r>
              <a:rPr lang="en-US" dirty="0">
                <a:hlinkClick r:id="rId2"/>
              </a:rPr>
              <a:t>http://</a:t>
            </a:r>
            <a:r>
              <a:rPr lang="en-US" dirty="0" smtClean="0">
                <a:hlinkClick r:id="rId2"/>
              </a:rPr>
              <a:t>allforchildren.ru</a:t>
            </a:r>
            <a:endParaRPr lang="ru-RU" dirty="0" smtClean="0"/>
          </a:p>
          <a:p>
            <a:r>
              <a:rPr lang="en-US" dirty="0"/>
              <a:t>http://childpictures.ru</a:t>
            </a:r>
            <a:endParaRPr lang="ru-RU" dirty="0"/>
          </a:p>
        </p:txBody>
      </p:sp>
    </p:spTree>
    <p:extLst>
      <p:ext uri="{BB962C8B-B14F-4D97-AF65-F5344CB8AC3E}">
        <p14:creationId xmlns:p14="http://schemas.microsoft.com/office/powerpoint/2010/main" val="98074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84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251520" y="188641"/>
            <a:ext cx="8229600" cy="576064"/>
          </a:xfrm>
        </p:spPr>
        <p:txBody>
          <a:bodyPr>
            <a:normAutofit fontScale="90000"/>
          </a:bodyPr>
          <a:lstStyle/>
          <a:p>
            <a:pPr marL="0" indent="0" algn="ctr">
              <a:buNone/>
            </a:pPr>
            <a:r>
              <a:rPr lang="ru-RU" dirty="0" smtClean="0">
                <a:solidFill>
                  <a:srgbClr val="00B050"/>
                </a:solidFill>
              </a:rPr>
              <a:t>Падежи</a:t>
            </a:r>
            <a:endParaRPr lang="ru-RU" dirty="0">
              <a:solidFill>
                <a:srgbClr val="00B050"/>
              </a:solidFill>
            </a:endParaRPr>
          </a:p>
        </p:txBody>
      </p:sp>
      <p:sp>
        <p:nvSpPr>
          <p:cNvPr id="8" name="Прямоугольник 7"/>
          <p:cNvSpPr/>
          <p:nvPr/>
        </p:nvSpPr>
        <p:spPr>
          <a:xfrm>
            <a:off x="1280561" y="872716"/>
            <a:ext cx="6912768" cy="64807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bg1"/>
                </a:solidFill>
                <a:hlinkClick r:id="" action="ppaction://hlinkshowjump?jump=nextslide"/>
              </a:rPr>
              <a:t>Именительный падеж</a:t>
            </a:r>
            <a:endParaRPr lang="ru-RU" sz="3600" dirty="0">
              <a:solidFill>
                <a:schemeClr val="bg1"/>
              </a:solidFill>
            </a:endParaRPr>
          </a:p>
        </p:txBody>
      </p:sp>
      <p:sp>
        <p:nvSpPr>
          <p:cNvPr id="9" name="Прямоугольник 8"/>
          <p:cNvSpPr/>
          <p:nvPr/>
        </p:nvSpPr>
        <p:spPr>
          <a:xfrm>
            <a:off x="1280561" y="1597523"/>
            <a:ext cx="6912768" cy="5760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bg1"/>
                </a:solidFill>
                <a:hlinkClick r:id="rId2" action="ppaction://hlinksldjump"/>
              </a:rPr>
              <a:t>Родительный падеж</a:t>
            </a:r>
            <a:endParaRPr lang="ru-RU" sz="3600" dirty="0">
              <a:solidFill>
                <a:schemeClr val="bg1"/>
              </a:solidFill>
            </a:endParaRPr>
          </a:p>
        </p:txBody>
      </p:sp>
      <p:sp>
        <p:nvSpPr>
          <p:cNvPr id="10" name="Прямоугольник 9"/>
          <p:cNvSpPr/>
          <p:nvPr/>
        </p:nvSpPr>
        <p:spPr>
          <a:xfrm>
            <a:off x="1293106" y="2276872"/>
            <a:ext cx="6879294" cy="5760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accent6">
                    <a:lumMod val="50000"/>
                  </a:schemeClr>
                </a:solidFill>
                <a:hlinkClick r:id="rId3" action="ppaction://hlinksldjump"/>
              </a:rPr>
              <a:t>Дательный падеж</a:t>
            </a:r>
            <a:endParaRPr lang="ru-RU" sz="3600" dirty="0">
              <a:solidFill>
                <a:schemeClr val="accent6">
                  <a:lumMod val="50000"/>
                </a:schemeClr>
              </a:solidFill>
            </a:endParaRPr>
          </a:p>
        </p:txBody>
      </p:sp>
      <p:sp>
        <p:nvSpPr>
          <p:cNvPr id="11" name="Прямоугольник 10"/>
          <p:cNvSpPr/>
          <p:nvPr/>
        </p:nvSpPr>
        <p:spPr>
          <a:xfrm>
            <a:off x="1314035" y="2996952"/>
            <a:ext cx="6858365" cy="5760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chemeClr val="accent6">
                    <a:lumMod val="50000"/>
                  </a:schemeClr>
                </a:solidFill>
                <a:hlinkClick r:id="rId4" action="ppaction://hlinksldjump"/>
              </a:rPr>
              <a:t>Винительный падеж</a:t>
            </a:r>
            <a:endParaRPr lang="ru-RU" sz="3600" dirty="0">
              <a:solidFill>
                <a:schemeClr val="accent6">
                  <a:lumMod val="50000"/>
                </a:schemeClr>
              </a:solidFill>
            </a:endParaRPr>
          </a:p>
        </p:txBody>
      </p:sp>
      <p:sp>
        <p:nvSpPr>
          <p:cNvPr id="12" name="Прямоугольник 11"/>
          <p:cNvSpPr/>
          <p:nvPr/>
        </p:nvSpPr>
        <p:spPr>
          <a:xfrm>
            <a:off x="1293106" y="3789040"/>
            <a:ext cx="6912768" cy="64807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solidFill>
                  <a:srgbClr val="00B0F0"/>
                </a:solidFill>
                <a:hlinkClick r:id="rId5" action="ppaction://hlinksldjump"/>
              </a:rPr>
              <a:t>Творительный падеж</a:t>
            </a:r>
            <a:endParaRPr lang="ru-RU" sz="3600" dirty="0">
              <a:solidFill>
                <a:srgbClr val="00B0F0"/>
              </a:solidFill>
            </a:endParaRPr>
          </a:p>
        </p:txBody>
      </p:sp>
      <p:sp>
        <p:nvSpPr>
          <p:cNvPr id="13" name="Прямоугольник 12"/>
          <p:cNvSpPr/>
          <p:nvPr/>
        </p:nvSpPr>
        <p:spPr>
          <a:xfrm>
            <a:off x="1280560" y="4581128"/>
            <a:ext cx="6866889" cy="64807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hlinkClick r:id="rId6" action="ppaction://hlinksldjump"/>
              </a:rPr>
              <a:t>Предложный падеж</a:t>
            </a:r>
            <a:endParaRPr lang="ru-RU" sz="3600" dirty="0"/>
          </a:p>
        </p:txBody>
      </p:sp>
      <p:sp>
        <p:nvSpPr>
          <p:cNvPr id="2" name="Прямоугольник 1"/>
          <p:cNvSpPr/>
          <p:nvPr/>
        </p:nvSpPr>
        <p:spPr>
          <a:xfrm>
            <a:off x="1314035" y="5373216"/>
            <a:ext cx="6879294" cy="95007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hlinkClick r:id="rId7" action="ppaction://hlinksldjump"/>
              </a:rPr>
              <a:t>Предлоги и падежи</a:t>
            </a:r>
            <a:endParaRPr lang="ru-RU" sz="3600" dirty="0"/>
          </a:p>
        </p:txBody>
      </p:sp>
      <p:sp>
        <p:nvSpPr>
          <p:cNvPr id="3" name="Управляющая кнопка: настраиваемая 2">
            <a:hlinkClick r:id="" action="ppaction://hlinkshowjump?jump=lastslide" highlightClick="1"/>
          </p:cNvPr>
          <p:cNvSpPr/>
          <p:nvPr/>
        </p:nvSpPr>
        <p:spPr>
          <a:xfrm>
            <a:off x="8481120" y="6093296"/>
            <a:ext cx="483368" cy="36004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78508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2060848"/>
            <a:ext cx="7704856" cy="4462760"/>
          </a:xfrm>
          <a:prstGeom prst="rect">
            <a:avLst/>
          </a:prstGeom>
          <a:noFill/>
        </p:spPr>
        <p:txBody>
          <a:bodyPr wrap="square" rtlCol="0">
            <a:spAutoFit/>
          </a:bodyPr>
          <a:lstStyle/>
          <a:p>
            <a:pPr algn="ctr"/>
            <a:endParaRPr lang="ru-RU" sz="2400" dirty="0" smtClean="0"/>
          </a:p>
          <a:p>
            <a:pPr algn="just"/>
            <a:r>
              <a:rPr lang="ru-RU" sz="2800" dirty="0" smtClean="0">
                <a:latin typeface="Times New Roman" pitchFamily="18" charset="0"/>
                <a:cs typeface="Times New Roman" pitchFamily="18" charset="0"/>
              </a:rPr>
              <a:t>Существительное в именительном падеже  в предложении всегда является подлежащим и подчеркивается одной чертой.</a:t>
            </a:r>
          </a:p>
          <a:p>
            <a:pPr algn="just"/>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(кто?) </a:t>
            </a:r>
            <a:r>
              <a:rPr lang="ru-RU" sz="2800" u="sng" dirty="0" smtClean="0">
                <a:latin typeface="Times New Roman" pitchFamily="18" charset="0"/>
                <a:cs typeface="Times New Roman" pitchFamily="18" charset="0"/>
              </a:rPr>
              <a:t>Князь</a:t>
            </a:r>
            <a:r>
              <a:rPr lang="ru-RU" sz="2800" dirty="0" smtClean="0">
                <a:latin typeface="Times New Roman" pitchFamily="18" charset="0"/>
                <a:cs typeface="Times New Roman" pitchFamily="18" charset="0"/>
              </a:rPr>
              <a:t> (И. п.) для белочки потом выстроил хрустальный дом.</a:t>
            </a:r>
          </a:p>
          <a:p>
            <a:pPr algn="just"/>
            <a:endParaRPr lang="ru-RU" sz="2800" dirty="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(что?) </a:t>
            </a:r>
            <a:r>
              <a:rPr lang="ru-RU" sz="2800" u="sng" dirty="0" smtClean="0">
                <a:latin typeface="Times New Roman" pitchFamily="18" charset="0"/>
                <a:cs typeface="Times New Roman" pitchFamily="18" charset="0"/>
              </a:rPr>
              <a:t>Ветер</a:t>
            </a:r>
            <a:r>
              <a:rPr lang="ru-RU" sz="2800" dirty="0" smtClean="0">
                <a:latin typeface="Times New Roman" pitchFamily="18" charset="0"/>
                <a:cs typeface="Times New Roman" pitchFamily="18" charset="0"/>
              </a:rPr>
              <a:t> (И. п.) по морю гуляет и кораблик подгоняет</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2" name="Текст 1"/>
          <p:cNvSpPr>
            <a:spLocks noGrp="1"/>
          </p:cNvSpPr>
          <p:nvPr>
            <p:ph type="body" idx="1"/>
          </p:nvPr>
        </p:nvSpPr>
        <p:spPr/>
        <p:txBody>
          <a:bodyPr/>
          <a:lstStyle/>
          <a:p>
            <a:endParaRPr lang="ru-RU"/>
          </a:p>
        </p:txBody>
      </p:sp>
      <p:sp>
        <p:nvSpPr>
          <p:cNvPr id="4" name="Заголовок 3"/>
          <p:cNvSpPr>
            <a:spLocks noGrp="1"/>
          </p:cNvSpPr>
          <p:nvPr>
            <p:ph type="title"/>
          </p:nvPr>
        </p:nvSpPr>
        <p:spPr>
          <a:xfrm>
            <a:off x="722313" y="533400"/>
            <a:ext cx="7772400" cy="1239416"/>
          </a:xfrm>
        </p:spPr>
        <p:txBody>
          <a:bodyPr>
            <a:normAutofit fontScale="90000"/>
          </a:bodyPr>
          <a:lstStyle/>
          <a:p>
            <a:pPr marL="0" indent="0" algn="ctr">
              <a:buNone/>
            </a:pPr>
            <a:r>
              <a:rPr lang="ru-RU" sz="3100" dirty="0" smtClean="0">
                <a:solidFill>
                  <a:schemeClr val="tx1"/>
                </a:solidFill>
              </a:rPr>
              <a:t/>
            </a:r>
            <a:br>
              <a:rPr lang="ru-RU" sz="3100" dirty="0" smtClean="0">
                <a:solidFill>
                  <a:schemeClr val="tx1"/>
                </a:solidFill>
              </a:rPr>
            </a:br>
            <a:r>
              <a:rPr lang="ru-RU" sz="3100" dirty="0">
                <a:solidFill>
                  <a:schemeClr val="tx1"/>
                </a:solidFill>
              </a:rPr>
              <a:t/>
            </a:r>
            <a:br>
              <a:rPr lang="ru-RU" sz="3100" dirty="0">
                <a:solidFill>
                  <a:schemeClr val="tx1"/>
                </a:solidFill>
              </a:rPr>
            </a:br>
            <a:r>
              <a:rPr lang="ru-RU" sz="3100" dirty="0" smtClean="0">
                <a:solidFill>
                  <a:schemeClr val="accent5">
                    <a:lumMod val="50000"/>
                  </a:schemeClr>
                </a:solidFill>
              </a:rPr>
              <a:t>Именительный падеж</a:t>
            </a:r>
            <a:br>
              <a:rPr lang="ru-RU" sz="3100" dirty="0" smtClean="0">
                <a:solidFill>
                  <a:schemeClr val="accent5">
                    <a:lumMod val="50000"/>
                  </a:schemeClr>
                </a:solidFill>
              </a:rPr>
            </a:br>
            <a:r>
              <a:rPr lang="ru-RU" sz="3100" dirty="0" smtClean="0">
                <a:solidFill>
                  <a:schemeClr val="accent5">
                    <a:lumMod val="50000"/>
                  </a:schemeClr>
                </a:solidFill>
              </a:rPr>
              <a:t>Кто? Что?</a:t>
            </a:r>
            <a:r>
              <a:rPr lang="ru-RU" sz="4800" dirty="0">
                <a:solidFill>
                  <a:schemeClr val="tx1"/>
                </a:solidFill>
              </a:rPr>
              <a:t/>
            </a:r>
            <a:br>
              <a:rPr lang="ru-RU" sz="4800" dirty="0">
                <a:solidFill>
                  <a:schemeClr val="tx1"/>
                </a:solidFill>
              </a:rPr>
            </a:br>
            <a:endParaRPr lang="ru-RU" dirty="0">
              <a:solidFill>
                <a:schemeClr val="tx1"/>
              </a:solidFill>
            </a:endParaRPr>
          </a:p>
        </p:txBody>
      </p:sp>
    </p:spTree>
    <p:extLst>
      <p:ext uri="{BB962C8B-B14F-4D97-AF65-F5344CB8AC3E}">
        <p14:creationId xmlns:p14="http://schemas.microsoft.com/office/powerpoint/2010/main" val="2325396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8280920" cy="4770537"/>
          </a:xfrm>
          <a:prstGeom prst="rect">
            <a:avLst/>
          </a:prstGeom>
          <a:noFill/>
        </p:spPr>
        <p:txBody>
          <a:bodyPr wrap="square" rtlCol="0">
            <a:spAutoFit/>
          </a:bodyPr>
          <a:lstStyle/>
          <a:p>
            <a:pPr marL="342900" indent="-342900">
              <a:buFont typeface="Arial" pitchFamily="34" charset="0"/>
              <a:buChar char="•"/>
            </a:pPr>
            <a:r>
              <a:rPr lang="ru-RU" sz="2000" dirty="0" smtClean="0"/>
              <a:t>Найди про что говорится в предложении . Определи падеж этих слов.</a:t>
            </a:r>
          </a:p>
          <a:p>
            <a:endParaRPr lang="ru-RU" sz="2000" dirty="0" smtClean="0">
              <a:solidFill>
                <a:srgbClr val="7030A0"/>
              </a:solidFill>
            </a:endParaRPr>
          </a:p>
          <a:p>
            <a:endParaRPr lang="ru-RU" sz="2000" dirty="0">
              <a:solidFill>
                <a:srgbClr val="7030A0"/>
              </a:solidFill>
            </a:endParaRPr>
          </a:p>
          <a:p>
            <a:pPr algn="just"/>
            <a:r>
              <a:rPr lang="ru-RU" sz="3200" dirty="0" smtClean="0">
                <a:solidFill>
                  <a:srgbClr val="7030A0"/>
                </a:solidFill>
                <a:latin typeface="Times New Roman" pitchFamily="18" charset="0"/>
                <a:cs typeface="Times New Roman" pitchFamily="18" charset="0"/>
              </a:rPr>
              <a:t>Весеннее солнце пробудило от зимнего сна муравьев. Ожил огромный муравейник. Муравьишки выбрались из зимних квартир. Они стали чинить своё жильё. Мураши носили веточки, сучья, сухую хвою. Рыжие муравьи истребляют лесных вредителей. Они помогают нам сохранить леса.</a:t>
            </a:r>
            <a:endParaRPr lang="ru-RU" sz="32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412612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784976" cy="5878532"/>
          </a:xfrm>
          <a:prstGeom prst="rect">
            <a:avLst/>
          </a:prstGeom>
        </p:spPr>
        <p:txBody>
          <a:bodyPr wrap="square">
            <a:spAutoFit/>
          </a:bodyPr>
          <a:lstStyle/>
          <a:p>
            <a:pPr marL="342900" indent="-342900" algn="just">
              <a:buFont typeface="Arial" pitchFamily="34" charset="0"/>
              <a:buChar char="•"/>
            </a:pPr>
            <a:r>
              <a:rPr lang="ru-RU" sz="3200" dirty="0" smtClean="0">
                <a:latin typeface="Times New Roman" pitchFamily="18" charset="0"/>
                <a:cs typeface="Times New Roman" pitchFamily="18" charset="0"/>
              </a:rPr>
              <a:t>Проверь себя</a:t>
            </a:r>
            <a:endParaRPr lang="ru-RU" sz="3200" dirty="0">
              <a:solidFill>
                <a:srgbClr val="7030A0"/>
              </a:solidFill>
              <a:latin typeface="Times New Roman" pitchFamily="18" charset="0"/>
              <a:cs typeface="Times New Roman" pitchFamily="18" charset="0"/>
            </a:endParaRPr>
          </a:p>
          <a:p>
            <a:pPr algn="just"/>
            <a:r>
              <a:rPr lang="ru-RU" sz="3200" dirty="0" smtClean="0">
                <a:solidFill>
                  <a:srgbClr val="7030A0"/>
                </a:solidFill>
                <a:latin typeface="Times New Roman" pitchFamily="18" charset="0"/>
                <a:cs typeface="Times New Roman" pitchFamily="18" charset="0"/>
              </a:rPr>
              <a:t>Весеннее (что?) </a:t>
            </a:r>
            <a:r>
              <a:rPr lang="ru-RU" sz="3200" u="sng" dirty="0" smtClean="0">
                <a:solidFill>
                  <a:srgbClr val="7030A0"/>
                </a:solidFill>
                <a:latin typeface="Times New Roman" pitchFamily="18" charset="0"/>
                <a:cs typeface="Times New Roman" pitchFamily="18" charset="0"/>
              </a:rPr>
              <a:t>солнце</a:t>
            </a:r>
            <a:r>
              <a:rPr lang="ru-RU" sz="3200" dirty="0" smtClean="0">
                <a:solidFill>
                  <a:srgbClr val="7030A0"/>
                </a:solidFill>
                <a:latin typeface="Times New Roman" pitchFamily="18" charset="0"/>
                <a:cs typeface="Times New Roman" pitchFamily="18" charset="0"/>
              </a:rPr>
              <a:t> (И. п.) </a:t>
            </a:r>
            <a:r>
              <a:rPr lang="ru-RU" sz="3200" dirty="0">
                <a:solidFill>
                  <a:srgbClr val="7030A0"/>
                </a:solidFill>
                <a:latin typeface="Times New Roman" pitchFamily="18" charset="0"/>
                <a:cs typeface="Times New Roman" pitchFamily="18" charset="0"/>
              </a:rPr>
              <a:t>пробудило от зимнего сна муравьев. Ожил </a:t>
            </a:r>
            <a:r>
              <a:rPr lang="ru-RU" sz="3200" dirty="0" smtClean="0">
                <a:solidFill>
                  <a:srgbClr val="7030A0"/>
                </a:solidFill>
                <a:latin typeface="Times New Roman" pitchFamily="18" charset="0"/>
                <a:cs typeface="Times New Roman" pitchFamily="18" charset="0"/>
              </a:rPr>
              <a:t>огромный (что?) </a:t>
            </a:r>
            <a:r>
              <a:rPr lang="ru-RU" sz="3200" u="sng" dirty="0" smtClean="0">
                <a:solidFill>
                  <a:srgbClr val="7030A0"/>
                </a:solidFill>
                <a:latin typeface="Times New Roman" pitchFamily="18" charset="0"/>
                <a:cs typeface="Times New Roman" pitchFamily="18" charset="0"/>
              </a:rPr>
              <a:t>муравейник</a:t>
            </a:r>
            <a:r>
              <a:rPr lang="ru-RU" sz="3200" dirty="0" smtClean="0">
                <a:solidFill>
                  <a:srgbClr val="7030A0"/>
                </a:solidFill>
                <a:latin typeface="Times New Roman" pitchFamily="18" charset="0"/>
                <a:cs typeface="Times New Roman" pitchFamily="18" charset="0"/>
              </a:rPr>
              <a:t> (И. п.). (кто?) </a:t>
            </a:r>
            <a:r>
              <a:rPr lang="ru-RU" sz="3200" u="sng" dirty="0" smtClean="0">
                <a:solidFill>
                  <a:srgbClr val="7030A0"/>
                </a:solidFill>
                <a:latin typeface="Times New Roman" pitchFamily="18" charset="0"/>
                <a:cs typeface="Times New Roman" pitchFamily="18" charset="0"/>
              </a:rPr>
              <a:t>Муравьишки </a:t>
            </a:r>
            <a:r>
              <a:rPr lang="ru-RU" sz="3200" dirty="0">
                <a:solidFill>
                  <a:srgbClr val="7030A0"/>
                </a:solidFill>
                <a:latin typeface="Times New Roman" pitchFamily="18" charset="0"/>
                <a:cs typeface="Times New Roman" pitchFamily="18" charset="0"/>
              </a:rPr>
              <a:t>(И. п.) выбрались из зимних квартир. (кто?) </a:t>
            </a:r>
            <a:r>
              <a:rPr lang="ru-RU" sz="3200" u="sng" dirty="0" smtClean="0">
                <a:solidFill>
                  <a:srgbClr val="7030A0"/>
                </a:solidFill>
                <a:latin typeface="Times New Roman" pitchFamily="18" charset="0"/>
                <a:cs typeface="Times New Roman" pitchFamily="18" charset="0"/>
              </a:rPr>
              <a:t>Они</a:t>
            </a:r>
            <a:r>
              <a:rPr lang="ru-RU" sz="3200" dirty="0">
                <a:solidFill>
                  <a:srgbClr val="7030A0"/>
                </a:solidFill>
                <a:latin typeface="Times New Roman" pitchFamily="18" charset="0"/>
                <a:cs typeface="Times New Roman" pitchFamily="18" charset="0"/>
              </a:rPr>
              <a:t> (И. п.) стали чинить своё жильё. (кто?) </a:t>
            </a:r>
            <a:r>
              <a:rPr lang="ru-RU" sz="3200" u="sng" dirty="0" smtClean="0">
                <a:solidFill>
                  <a:srgbClr val="7030A0"/>
                </a:solidFill>
                <a:latin typeface="Times New Roman" pitchFamily="18" charset="0"/>
                <a:cs typeface="Times New Roman" pitchFamily="18" charset="0"/>
              </a:rPr>
              <a:t>Мураши</a:t>
            </a:r>
            <a:r>
              <a:rPr lang="ru-RU" sz="3200" dirty="0">
                <a:solidFill>
                  <a:srgbClr val="7030A0"/>
                </a:solidFill>
                <a:latin typeface="Times New Roman" pitchFamily="18" charset="0"/>
                <a:cs typeface="Times New Roman" pitchFamily="18" charset="0"/>
              </a:rPr>
              <a:t> (И. п.) носили веточки, сучья, сухую хвою. Рыжие (кто?) </a:t>
            </a:r>
            <a:r>
              <a:rPr lang="ru-RU" sz="3200" u="sng" dirty="0" smtClean="0">
                <a:solidFill>
                  <a:srgbClr val="7030A0"/>
                </a:solidFill>
                <a:latin typeface="Times New Roman" pitchFamily="18" charset="0"/>
                <a:cs typeface="Times New Roman" pitchFamily="18" charset="0"/>
              </a:rPr>
              <a:t>муравьи</a:t>
            </a:r>
            <a:r>
              <a:rPr lang="ru-RU" sz="3200" dirty="0">
                <a:solidFill>
                  <a:srgbClr val="7030A0"/>
                </a:solidFill>
                <a:latin typeface="Times New Roman" pitchFamily="18" charset="0"/>
                <a:cs typeface="Times New Roman" pitchFamily="18" charset="0"/>
              </a:rPr>
              <a:t> (И. п.) истребляют лесных вредителей. (кто?) </a:t>
            </a:r>
            <a:r>
              <a:rPr lang="ru-RU" sz="3200" u="sng" dirty="0" smtClean="0">
                <a:solidFill>
                  <a:srgbClr val="7030A0"/>
                </a:solidFill>
                <a:latin typeface="Times New Roman" pitchFamily="18" charset="0"/>
                <a:cs typeface="Times New Roman" pitchFamily="18" charset="0"/>
              </a:rPr>
              <a:t>Они</a:t>
            </a:r>
            <a:r>
              <a:rPr lang="ru-RU" sz="3200" dirty="0">
                <a:solidFill>
                  <a:srgbClr val="7030A0"/>
                </a:solidFill>
                <a:latin typeface="Times New Roman" pitchFamily="18" charset="0"/>
                <a:cs typeface="Times New Roman" pitchFamily="18" charset="0"/>
              </a:rPr>
              <a:t> (И. п.) помогают нам сохранить леса</a:t>
            </a:r>
            <a:r>
              <a:rPr lang="ru-RU" sz="3200" dirty="0" smtClean="0">
                <a:solidFill>
                  <a:srgbClr val="7030A0"/>
                </a:solidFill>
                <a:latin typeface="Times New Roman" pitchFamily="18" charset="0"/>
                <a:cs typeface="Times New Roman" pitchFamily="18" charset="0"/>
              </a:rPr>
              <a:t>.</a:t>
            </a:r>
            <a:endParaRPr lang="ru-RU" sz="3200" dirty="0">
              <a:solidFill>
                <a:srgbClr val="7030A0"/>
              </a:solidFill>
              <a:latin typeface="Times New Roman" pitchFamily="18" charset="0"/>
              <a:cs typeface="Times New Roman" pitchFamily="18" charset="0"/>
            </a:endParaRPr>
          </a:p>
          <a:p>
            <a:pPr marL="457200" indent="-457200" algn="just">
              <a:buFont typeface="Arial" pitchFamily="34" charset="0"/>
              <a:buChar char="•"/>
            </a:pPr>
            <a:r>
              <a:rPr lang="ru-RU" sz="3200" dirty="0" smtClean="0">
                <a:latin typeface="Times New Roman" pitchFamily="18" charset="0"/>
                <a:cs typeface="Times New Roman" pitchFamily="18" charset="0"/>
              </a:rPr>
              <a:t> Найди и выпиши однокоренные слова. </a:t>
            </a:r>
          </a:p>
          <a:p>
            <a:pPr algn="just"/>
            <a:r>
              <a:rPr lang="ru-RU" sz="2400" dirty="0" smtClean="0">
                <a:latin typeface="Times New Roman" pitchFamily="18" charset="0"/>
                <a:cs typeface="Times New Roman" pitchFamily="18" charset="0"/>
              </a:rPr>
              <a:t>Муравьев, муравейник, муравьишки, мураши, муравьи</a:t>
            </a:r>
            <a:endParaRPr lang="ru-RU" sz="2400" dirty="0">
              <a:latin typeface="Times New Roman" pitchFamily="18" charset="0"/>
              <a:cs typeface="Times New Roman" pitchFamily="18" charset="0"/>
            </a:endParaRPr>
          </a:p>
        </p:txBody>
      </p:sp>
      <p:sp>
        <p:nvSpPr>
          <p:cNvPr id="4" name="Управляющая кнопка: возврат 3">
            <a:hlinkClick r:id="rId2" action="ppaction://hlinksldjump" highlightClick="1"/>
          </p:cNvPr>
          <p:cNvSpPr/>
          <p:nvPr/>
        </p:nvSpPr>
        <p:spPr>
          <a:xfrm>
            <a:off x="8460432" y="6386652"/>
            <a:ext cx="504056" cy="28803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046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7" y="116632"/>
            <a:ext cx="6830144" cy="1152128"/>
          </a:xfrm>
        </p:spPr>
        <p:txBody>
          <a:bodyPr>
            <a:normAutofit/>
          </a:bodyPr>
          <a:lstStyle/>
          <a:p>
            <a:pPr marL="0" indent="0">
              <a:buNone/>
            </a:pPr>
            <a:r>
              <a:rPr lang="ru-RU" dirty="0" smtClean="0">
                <a:solidFill>
                  <a:schemeClr val="accent5">
                    <a:lumMod val="50000"/>
                  </a:schemeClr>
                </a:solidFill>
              </a:rPr>
              <a:t>Родительный падеж</a:t>
            </a:r>
            <a:br>
              <a:rPr lang="ru-RU" dirty="0" smtClean="0">
                <a:solidFill>
                  <a:schemeClr val="accent5">
                    <a:lumMod val="50000"/>
                  </a:schemeClr>
                </a:solidFill>
              </a:rPr>
            </a:br>
            <a:r>
              <a:rPr lang="ru-RU" dirty="0" smtClean="0">
                <a:solidFill>
                  <a:schemeClr val="accent5">
                    <a:lumMod val="50000"/>
                  </a:schemeClr>
                </a:solidFill>
              </a:rPr>
              <a:t>Кого? Чего?</a:t>
            </a:r>
            <a:endParaRPr lang="ru-RU" dirty="0">
              <a:solidFill>
                <a:schemeClr val="accent5">
                  <a:lumMod val="50000"/>
                </a:schemeClr>
              </a:solidFill>
            </a:endParaRPr>
          </a:p>
        </p:txBody>
      </p:sp>
      <p:sp>
        <p:nvSpPr>
          <p:cNvPr id="3" name="Объект 2"/>
          <p:cNvSpPr>
            <a:spLocks noGrp="1"/>
          </p:cNvSpPr>
          <p:nvPr>
            <p:ph sz="quarter" idx="1"/>
          </p:nvPr>
        </p:nvSpPr>
        <p:spPr>
          <a:xfrm>
            <a:off x="179512" y="1808820"/>
            <a:ext cx="8784976" cy="4680520"/>
          </a:xfrm>
        </p:spPr>
        <p:txBody>
          <a:bodyPr>
            <a:normAutofit/>
          </a:bodyPr>
          <a:lstStyle/>
          <a:p>
            <a:pPr marL="502920" indent="-457200" algn="just"/>
            <a:r>
              <a:rPr lang="ru-RU" dirty="0" smtClean="0"/>
              <a:t>Что из чего? Дополни предложение</a:t>
            </a:r>
          </a:p>
          <a:p>
            <a:pPr marL="502920" indent="-457200" algn="just"/>
            <a:r>
              <a:rPr lang="ru-RU" dirty="0" smtClean="0">
                <a:solidFill>
                  <a:srgbClr val="7030A0"/>
                </a:solidFill>
              </a:rPr>
              <a:t>Носки связаны из </a:t>
            </a:r>
          </a:p>
          <a:p>
            <a:pPr marL="502920" indent="-457200" algn="just"/>
            <a:r>
              <a:rPr lang="ru-RU" dirty="0" smtClean="0">
                <a:solidFill>
                  <a:srgbClr val="7030A0"/>
                </a:solidFill>
              </a:rPr>
              <a:t>Стол изготовлен из</a:t>
            </a:r>
          </a:p>
          <a:p>
            <a:pPr marL="502920" indent="-457200" algn="just"/>
            <a:r>
              <a:rPr lang="ru-RU" dirty="0" smtClean="0">
                <a:solidFill>
                  <a:srgbClr val="7030A0"/>
                </a:solidFill>
              </a:rPr>
              <a:t>Стакан сделан из</a:t>
            </a:r>
          </a:p>
          <a:p>
            <a:pPr marL="502920" indent="-457200" algn="just"/>
            <a:r>
              <a:rPr lang="ru-RU" dirty="0" smtClean="0">
                <a:solidFill>
                  <a:srgbClr val="7030A0"/>
                </a:solidFill>
              </a:rPr>
              <a:t>Сапоги сшиты из</a:t>
            </a:r>
          </a:p>
          <a:p>
            <a:pPr marL="502920" indent="-457200" algn="just"/>
            <a:r>
              <a:rPr lang="ru-RU" dirty="0" smtClean="0">
                <a:solidFill>
                  <a:srgbClr val="7030A0"/>
                </a:solidFill>
              </a:rPr>
              <a:t>Коньки сделаны из</a:t>
            </a:r>
          </a:p>
          <a:p>
            <a:pPr marL="502920" indent="-457200" algn="just"/>
            <a:r>
              <a:rPr lang="ru-RU" dirty="0" smtClean="0">
                <a:solidFill>
                  <a:srgbClr val="7030A0"/>
                </a:solidFill>
              </a:rPr>
              <a:t>Шубка сшита из  </a:t>
            </a:r>
          </a:p>
          <a:p>
            <a:pPr marL="502920" indent="-457200" algn="just"/>
            <a:endParaRPr lang="ru-RU" dirty="0">
              <a:solidFill>
                <a:srgbClr val="7030A0"/>
              </a:solidFill>
            </a:endParaRPr>
          </a:p>
          <a:p>
            <a:pPr marL="45720" indent="0" algn="just">
              <a:buNone/>
            </a:pPr>
            <a:endParaRPr lang="ru-RU" dirty="0">
              <a:solidFill>
                <a:srgbClr val="7030A0"/>
              </a:solidFill>
            </a:endParaRPr>
          </a:p>
        </p:txBody>
      </p:sp>
      <p:sp>
        <p:nvSpPr>
          <p:cNvPr id="6" name="Прямоугольник 5"/>
          <p:cNvSpPr/>
          <p:nvPr/>
        </p:nvSpPr>
        <p:spPr>
          <a:xfrm>
            <a:off x="6156176" y="2276872"/>
            <a:ext cx="237626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стекла</a:t>
            </a:r>
            <a:endParaRPr lang="ru-RU" dirty="0"/>
          </a:p>
        </p:txBody>
      </p:sp>
      <p:sp>
        <p:nvSpPr>
          <p:cNvPr id="7" name="Прямоугольник 6"/>
          <p:cNvSpPr/>
          <p:nvPr/>
        </p:nvSpPr>
        <p:spPr>
          <a:xfrm>
            <a:off x="6156176" y="2800044"/>
            <a:ext cx="23762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стали</a:t>
            </a:r>
            <a:endParaRPr lang="ru-RU" dirty="0"/>
          </a:p>
        </p:txBody>
      </p:sp>
      <p:sp>
        <p:nvSpPr>
          <p:cNvPr id="8" name="Прямоугольник 7"/>
          <p:cNvSpPr/>
          <p:nvPr/>
        </p:nvSpPr>
        <p:spPr>
          <a:xfrm>
            <a:off x="6156176" y="3356992"/>
            <a:ext cx="23762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дерева</a:t>
            </a:r>
            <a:endParaRPr lang="ru-RU" dirty="0"/>
          </a:p>
        </p:txBody>
      </p:sp>
      <p:sp>
        <p:nvSpPr>
          <p:cNvPr id="9" name="Прямоугольник 8"/>
          <p:cNvSpPr/>
          <p:nvPr/>
        </p:nvSpPr>
        <p:spPr>
          <a:xfrm>
            <a:off x="6156176" y="3969060"/>
            <a:ext cx="237626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меха</a:t>
            </a:r>
            <a:endParaRPr lang="ru-RU" dirty="0"/>
          </a:p>
        </p:txBody>
      </p:sp>
      <p:sp>
        <p:nvSpPr>
          <p:cNvPr id="10" name="Прямоугольник 9"/>
          <p:cNvSpPr/>
          <p:nvPr/>
        </p:nvSpPr>
        <p:spPr>
          <a:xfrm>
            <a:off x="6156176" y="4552929"/>
            <a:ext cx="2376264" cy="468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шерсти</a:t>
            </a:r>
            <a:endParaRPr lang="ru-RU" dirty="0"/>
          </a:p>
        </p:txBody>
      </p:sp>
      <p:sp>
        <p:nvSpPr>
          <p:cNvPr id="11" name="Прямоугольник 10"/>
          <p:cNvSpPr/>
          <p:nvPr/>
        </p:nvSpPr>
        <p:spPr>
          <a:xfrm>
            <a:off x="6156176" y="5229200"/>
            <a:ext cx="237626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кожи</a:t>
            </a:r>
            <a:endParaRPr lang="ru-RU" dirty="0"/>
          </a:p>
        </p:txBody>
      </p:sp>
      <p:cxnSp>
        <p:nvCxnSpPr>
          <p:cNvPr id="13" name="Прямая со стрелкой 12"/>
          <p:cNvCxnSpPr/>
          <p:nvPr/>
        </p:nvCxnSpPr>
        <p:spPr>
          <a:xfrm>
            <a:off x="3707904" y="2636912"/>
            <a:ext cx="2448272" cy="21500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3923928" y="3016068"/>
            <a:ext cx="2232248" cy="556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3491880" y="2456892"/>
            <a:ext cx="2664296" cy="1116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3491880" y="4149080"/>
            <a:ext cx="2664296" cy="1260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3923928" y="3016068"/>
            <a:ext cx="2232248" cy="15368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3491880" y="4149080"/>
            <a:ext cx="266429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520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986</TotalTime>
  <Words>1791</Words>
  <Application>Microsoft Office PowerPoint</Application>
  <PresentationFormat>Экран (4:3)</PresentationFormat>
  <Paragraphs>444</Paragraphs>
  <Slides>42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42</vt:i4>
      </vt:variant>
    </vt:vector>
  </HeadingPairs>
  <TitlesOfParts>
    <vt:vector size="49" baseType="lpstr">
      <vt:lpstr>Arial</vt:lpstr>
      <vt:lpstr>Calibri</vt:lpstr>
      <vt:lpstr>Georgia</vt:lpstr>
      <vt:lpstr>Times New Roman</vt:lpstr>
      <vt:lpstr>Wingdings</vt:lpstr>
      <vt:lpstr>Wingdings 2</vt:lpstr>
      <vt:lpstr>Официальная</vt:lpstr>
      <vt:lpstr>Вместе играем,  падежи изучаем</vt:lpstr>
      <vt:lpstr>Цель: изучение темы склонение имен существительных с детьми с дисграфией на коррекционных занятиях в пункте коррекционно-педагогической помощи. </vt:lpstr>
      <vt:lpstr>Презентация PowerPoint</vt:lpstr>
      <vt:lpstr>Презентация PowerPoint</vt:lpstr>
      <vt:lpstr>Падежи</vt:lpstr>
      <vt:lpstr>  Именительный падеж Кто? Что? </vt:lpstr>
      <vt:lpstr>Презентация PowerPoint</vt:lpstr>
      <vt:lpstr>Презентация PowerPoint</vt:lpstr>
      <vt:lpstr>Родительный падеж Кого? Чего?</vt:lpstr>
      <vt:lpstr>Замени словосочетание по образцу</vt:lpstr>
      <vt:lpstr>У кого какие детёныши?</vt:lpstr>
      <vt:lpstr>Раскрой скобки в предложении</vt:lpstr>
      <vt:lpstr>Закончи предложение ответив на вопросы кого? чего?</vt:lpstr>
      <vt:lpstr>Дательный падеж Кому? Чему? </vt:lpstr>
      <vt:lpstr>Музыкальное задание</vt:lpstr>
      <vt:lpstr>Закончи предложения изменяя слова</vt:lpstr>
      <vt:lpstr>Закончи предложения изменяя слова в скобках</vt:lpstr>
      <vt:lpstr>Винительный падеж  Кого? Что?</vt:lpstr>
      <vt:lpstr>Составь словосочетания, подобрав слова отвечающие на вопросы Кого? Что?</vt:lpstr>
      <vt:lpstr>Отгадай загадку. </vt:lpstr>
      <vt:lpstr>Спиши предложения изменяя слова в скобках по вопросам Кого? Что?</vt:lpstr>
      <vt:lpstr>Творительный падеж Кем? Чем?</vt:lpstr>
      <vt:lpstr>Продолжи фразу кто?,(что?) с чем</vt:lpstr>
      <vt:lpstr>Измени правильно слова. Отгадай загадку</vt:lpstr>
      <vt:lpstr>Закончи предложения отвечая на вопросы</vt:lpstr>
      <vt:lpstr>Составь из слов предложение</vt:lpstr>
      <vt:lpstr>Предложный падеж О ком? О чём?</vt:lpstr>
      <vt:lpstr>Сгруппируй предметы по месту их произрастания</vt:lpstr>
      <vt:lpstr>Презентация PowerPoint</vt:lpstr>
      <vt:lpstr>Презентация PowerPoint</vt:lpstr>
      <vt:lpstr>Презентация PowerPoint</vt:lpstr>
      <vt:lpstr>Презентация PowerPoint</vt:lpstr>
      <vt:lpstr>Добавь подходящие по смыслу слова.</vt:lpstr>
      <vt:lpstr>Рубанок</vt:lpstr>
      <vt:lpstr>Скальпель</vt:lpstr>
      <vt:lpstr>Кисточка и палитра</vt:lpstr>
      <vt:lpstr>Малярная кисть и валик</vt:lpstr>
      <vt:lpstr>Сравни </vt:lpstr>
      <vt:lpstr>Паяльник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Пользователь Windows</cp:lastModifiedBy>
  <cp:revision>71</cp:revision>
  <dcterms:created xsi:type="dcterms:W3CDTF">2018-04-23T10:20:06Z</dcterms:created>
  <dcterms:modified xsi:type="dcterms:W3CDTF">2019-02-26T18:02:59Z</dcterms:modified>
</cp:coreProperties>
</file>